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</p:sldIdLst>
  <p:sldSz cy="8229600" cx="14630400"/>
  <p:notesSz cx="8229600" cy="14630400"/>
  <p:embeddedFontLst>
    <p:embeddedFont>
      <p:font typeface="Montserrat"/>
      <p:regular r:id="rId15"/>
      <p:bold r:id="rId16"/>
      <p:italic r:id="rId17"/>
      <p:boldItalic r:id="rId18"/>
    </p:embeddedFont>
    <p:embeddedFont>
      <p:font typeface="Barlow"/>
      <p:regular r:id="rId19"/>
      <p:bold r:id="rId20"/>
      <p:italic r:id="rId21"/>
      <p:boldItalic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Barlow-bold.fntdata"/><Relationship Id="rId11" Type="http://schemas.openxmlformats.org/officeDocument/2006/relationships/slide" Target="slides/slide7.xml"/><Relationship Id="rId22" Type="http://schemas.openxmlformats.org/officeDocument/2006/relationships/font" Target="fonts/Barlow-boldItalic.fntdata"/><Relationship Id="rId10" Type="http://schemas.openxmlformats.org/officeDocument/2006/relationships/slide" Target="slides/slide6.xml"/><Relationship Id="rId21" Type="http://schemas.openxmlformats.org/officeDocument/2006/relationships/font" Target="fonts/Barlow-italic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Montserrat-regular.fntdata"/><Relationship Id="rId14" Type="http://schemas.openxmlformats.org/officeDocument/2006/relationships/slide" Target="slides/slide10.xml"/><Relationship Id="rId17" Type="http://schemas.openxmlformats.org/officeDocument/2006/relationships/font" Target="fonts/Montserrat-italic.fntdata"/><Relationship Id="rId16" Type="http://schemas.openxmlformats.org/officeDocument/2006/relationships/font" Target="fonts/Montserrat-bold.fntdata"/><Relationship Id="rId5" Type="http://schemas.openxmlformats.org/officeDocument/2006/relationships/slide" Target="slides/slide1.xml"/><Relationship Id="rId19" Type="http://schemas.openxmlformats.org/officeDocument/2006/relationships/font" Target="fonts/Barlow-regular.fntdata"/><Relationship Id="rId6" Type="http://schemas.openxmlformats.org/officeDocument/2006/relationships/slide" Target="slides/slide2.xml"/><Relationship Id="rId18" Type="http://schemas.openxmlformats.org/officeDocument/2006/relationships/font" Target="fonts/Montserrat-bold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/>
              <a:t>‹#›</a:t>
            </a:fld>
            <a:endParaRPr b="0" i="0" sz="1200" u="none" cap="none" strike="noStrike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" name="Google Shape;53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1" name="Google Shape;271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1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" name="Google Shape;65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3" name="Google Shape;93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0" name="Google Shape;110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1" name="Google Shape;131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2" name="Google Shape;172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5" name="Google Shape;195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3" name="Google Shape;223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4" name="Google Shape;254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0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0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0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0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0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0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0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0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0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0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 master">
  <p:cSld name="Slide 1 master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3" name="Google Shape;13;p2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0 master">
  <p:cSld name="Slide 10 mast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1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9" name="Google Shape;49;p11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 master">
  <p:cSld name="Slide 2 mast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7" name="Google Shape;17;p3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master">
  <p:cSld name="Slide 3 mast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1" name="Google Shape;21;p4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4 master">
  <p:cSld name="Slide 4 mast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5" name="Google Shape;25;p5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5 master">
  <p:cSld name="Slide 5 master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9" name="Google Shape;29;p6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6 master">
  <p:cSld name="Slide 6 master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3" name="Google Shape;33;p7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7 master">
  <p:cSld name="Slide 7 master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Google Shape;36;p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7" name="Google Shape;37;p8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8 master">
  <p:cSld name="Slide 8 master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1" name="Google Shape;41;p9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9 master">
  <p:cSld name="Slide 9 master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1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5" name="Google Shape;45;p10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 spd="med">
    <p:push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5.png"/><Relationship Id="rId4" Type="http://schemas.openxmlformats.org/officeDocument/2006/relationships/image" Target="../media/image1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13.png"/><Relationship Id="rId6" Type="http://schemas.openxmlformats.org/officeDocument/2006/relationships/image" Target="../media/image1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7.png"/><Relationship Id="rId4" Type="http://schemas.openxmlformats.org/officeDocument/2006/relationships/image" Target="../media/image18.png"/><Relationship Id="rId5" Type="http://schemas.openxmlformats.org/officeDocument/2006/relationships/image" Target="../media/image20.png"/><Relationship Id="rId6" Type="http://schemas.openxmlformats.org/officeDocument/2006/relationships/image" Target="../media/image12.png"/><Relationship Id="rId7" Type="http://schemas.openxmlformats.org/officeDocument/2006/relationships/image" Target="../media/image2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Relationship Id="rId4" Type="http://schemas.openxmlformats.org/officeDocument/2006/relationships/image" Target="../media/image17.png"/><Relationship Id="rId5" Type="http://schemas.openxmlformats.org/officeDocument/2006/relationships/image" Target="../media/image16.png"/><Relationship Id="rId6" Type="http://schemas.openxmlformats.org/officeDocument/2006/relationships/image" Target="../media/image2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56" name="Google Shape;56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/>
          <p:nvPr/>
        </p:nvSpPr>
        <p:spPr>
          <a:xfrm>
            <a:off x="6244709" y="2378631"/>
            <a:ext cx="5701546" cy="712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842"/>
              </a:lnSpc>
              <a:spcBef>
                <a:spcPts val="0"/>
              </a:spcBef>
              <a:spcAft>
                <a:spcPts val="0"/>
              </a:spcAft>
              <a:buClr>
                <a:srgbClr val="9998FF"/>
              </a:buClr>
              <a:buSzPts val="4450"/>
              <a:buFont typeface="Barlow"/>
              <a:buNone/>
            </a:pPr>
            <a:r>
              <a:rPr b="1" i="0" lang="en-US" sz="4450" u="none" cap="none" strike="noStrike">
                <a:solidFill>
                  <a:srgbClr val="9998FF"/>
                </a:solidFill>
                <a:latin typeface="Barlow"/>
                <a:ea typeface="Barlow"/>
                <a:cs typeface="Barlow"/>
                <a:sym typeface="Barlow"/>
              </a:rPr>
              <a:t>LUMIN.AI</a:t>
            </a:r>
            <a:endParaRPr b="0" i="0" sz="4450" u="none" cap="none" strike="noStrike"/>
          </a:p>
        </p:txBody>
      </p:sp>
      <p:sp>
        <p:nvSpPr>
          <p:cNvPr id="58" name="Google Shape;58;p13"/>
          <p:cNvSpPr/>
          <p:nvPr/>
        </p:nvSpPr>
        <p:spPr>
          <a:xfrm>
            <a:off x="6244701" y="3416250"/>
            <a:ext cx="6529200" cy="11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52"/>
              </a:lnSpc>
              <a:spcBef>
                <a:spcPts val="0"/>
              </a:spcBef>
              <a:spcAft>
                <a:spcPts val="0"/>
              </a:spcAft>
              <a:buClr>
                <a:srgbClr val="9998FF"/>
              </a:buClr>
              <a:buSzPts val="3550"/>
              <a:buFont typeface="Barlow"/>
              <a:buNone/>
            </a:pPr>
            <a:r>
              <a:rPr b="1" i="0" lang="en-US" sz="3550" u="none" cap="none" strike="noStrike">
                <a:solidFill>
                  <a:srgbClr val="9998FF"/>
                </a:solidFill>
                <a:latin typeface="Barlow"/>
                <a:ea typeface="Barlow"/>
                <a:cs typeface="Barlow"/>
                <a:sym typeface="Barlow"/>
              </a:rPr>
              <a:t>Neural Networks for Democratic Transparency</a:t>
            </a:r>
            <a:endParaRPr b="0" i="0" sz="3550" u="none" cap="none" strike="noStrike"/>
          </a:p>
        </p:txBody>
      </p:sp>
      <p:grpSp>
        <p:nvGrpSpPr>
          <p:cNvPr id="59" name="Google Shape;59;p13"/>
          <p:cNvGrpSpPr/>
          <p:nvPr/>
        </p:nvGrpSpPr>
        <p:grpSpPr>
          <a:xfrm>
            <a:off x="9482090" y="5791029"/>
            <a:ext cx="3118419" cy="929650"/>
            <a:chOff x="9595940" y="5956679"/>
            <a:chExt cx="3118419" cy="929650"/>
          </a:xfrm>
        </p:grpSpPr>
        <p:sp>
          <p:nvSpPr>
            <p:cNvPr id="60" name="Google Shape;60;p13"/>
            <p:cNvSpPr/>
            <p:nvPr/>
          </p:nvSpPr>
          <p:spPr>
            <a:xfrm>
              <a:off x="12076286" y="6326448"/>
              <a:ext cx="346500" cy="346500"/>
            </a:xfrm>
            <a:prstGeom prst="roundRect">
              <a:avLst>
                <a:gd fmla="val 26380043" name="adj"/>
              </a:avLst>
            </a:prstGeom>
            <a:noFill/>
            <a:ln cap="flat" cmpd="sng" w="9525">
              <a:solidFill>
                <a:srgbClr val="38383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descr="preencoded.png" id="61" name="Google Shape;61;p1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1784709" y="5956679"/>
              <a:ext cx="929650" cy="9296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2" name="Google Shape;62;p13"/>
            <p:cNvSpPr/>
            <p:nvPr/>
          </p:nvSpPr>
          <p:spPr>
            <a:xfrm>
              <a:off x="9595940" y="6310255"/>
              <a:ext cx="2061600" cy="37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40476"/>
                </a:lnSpc>
                <a:spcBef>
                  <a:spcPts val="0"/>
                </a:spcBef>
                <a:spcAft>
                  <a:spcPts val="0"/>
                </a:spcAft>
                <a:buClr>
                  <a:srgbClr val="EEEFF5"/>
                </a:buClr>
                <a:buSzPts val="2100"/>
                <a:buFont typeface="Montserrat"/>
                <a:buNone/>
              </a:pPr>
              <a:r>
                <a:rPr b="1" i="0" lang="en-US" sz="1800" u="none" cap="none" strike="noStrike">
                  <a:solidFill>
                    <a:srgbClr val="EEEFF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by Deniz Ulker</a:t>
              </a:r>
              <a:endParaRPr b="0" i="0" sz="1800" u="none" cap="none" strike="noStrike"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2"/>
          <p:cNvSpPr/>
          <p:nvPr/>
        </p:nvSpPr>
        <p:spPr>
          <a:xfrm>
            <a:off x="758309" y="933807"/>
            <a:ext cx="5780603" cy="712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842"/>
              </a:lnSpc>
              <a:spcBef>
                <a:spcPts val="0"/>
              </a:spcBef>
              <a:spcAft>
                <a:spcPts val="0"/>
              </a:spcAft>
              <a:buClr>
                <a:srgbClr val="9998FF"/>
              </a:buClr>
              <a:buSzPts val="4450"/>
              <a:buFont typeface="Barlow"/>
              <a:buNone/>
            </a:pPr>
            <a:r>
              <a:rPr b="1" i="0" lang="en-US" sz="4450" u="none" cap="none" strike="noStrike">
                <a:solidFill>
                  <a:srgbClr val="9998FF"/>
                </a:solidFill>
                <a:latin typeface="Barlow"/>
                <a:ea typeface="Barlow"/>
                <a:cs typeface="Barlow"/>
                <a:sym typeface="Barlow"/>
              </a:rPr>
              <a:t>Build Skills That Matter</a:t>
            </a:r>
            <a:endParaRPr b="0" i="0" sz="4450" u="none" cap="none" strike="noStrike"/>
          </a:p>
        </p:txBody>
      </p:sp>
      <p:sp>
        <p:nvSpPr>
          <p:cNvPr id="275" name="Google Shape;275;p22"/>
          <p:cNvSpPr/>
          <p:nvPr/>
        </p:nvSpPr>
        <p:spPr>
          <a:xfrm>
            <a:off x="758309" y="2079784"/>
            <a:ext cx="13113782" cy="3467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EEEFF5"/>
              </a:buClr>
              <a:buSzPts val="1700"/>
              <a:buFont typeface="Montserrat"/>
              <a:buNone/>
            </a:pPr>
            <a:r>
              <a:rPr b="0" i="0" lang="en-US" sz="1700" u="none" cap="none" strike="noStrike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rPr>
              <a:t>Beginner friendly → Real-world impact → Portfolio-worthy results</a:t>
            </a:r>
            <a:endParaRPr b="0" i="0" sz="1700" u="none" cap="none" strike="noStrike"/>
          </a:p>
        </p:txBody>
      </p:sp>
      <p:sp>
        <p:nvSpPr>
          <p:cNvPr id="276" name="Google Shape;276;p22"/>
          <p:cNvSpPr/>
          <p:nvPr/>
        </p:nvSpPr>
        <p:spPr>
          <a:xfrm>
            <a:off x="758309" y="2886789"/>
            <a:ext cx="3420904" cy="42755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415"/>
              </a:lnSpc>
              <a:spcBef>
                <a:spcPts val="0"/>
              </a:spcBef>
              <a:spcAft>
                <a:spcPts val="0"/>
              </a:spcAft>
              <a:buClr>
                <a:srgbClr val="9998FF"/>
              </a:buClr>
              <a:buSzPts val="2650"/>
              <a:buFont typeface="Barlow"/>
              <a:buNone/>
            </a:pPr>
            <a:r>
              <a:rPr b="1" i="0" lang="en-US" sz="2650" u="none" cap="none" strike="noStrike">
                <a:solidFill>
                  <a:srgbClr val="9998FF"/>
                </a:solidFill>
                <a:latin typeface="Barlow"/>
                <a:ea typeface="Barlow"/>
                <a:cs typeface="Barlow"/>
                <a:sym typeface="Barlow"/>
              </a:rPr>
              <a:t>What You'll Gain</a:t>
            </a:r>
            <a:endParaRPr b="0" i="0" sz="2650" u="none" cap="none" strike="noStrike"/>
          </a:p>
        </p:txBody>
      </p:sp>
      <p:sp>
        <p:nvSpPr>
          <p:cNvPr id="277" name="Google Shape;277;p22"/>
          <p:cNvSpPr/>
          <p:nvPr/>
        </p:nvSpPr>
        <p:spPr>
          <a:xfrm>
            <a:off x="758309" y="3530918"/>
            <a:ext cx="6292572" cy="3467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EEEFF5"/>
              </a:buClr>
              <a:buSzPts val="1700"/>
              <a:buFont typeface="Montserrat"/>
              <a:buChar char="•"/>
            </a:pPr>
            <a:r>
              <a:rPr b="0" i="0" lang="en-US" sz="1700" u="none" cap="none" strike="noStrike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rPr>
              <a:t>Technical skills</a:t>
            </a:r>
            <a:endParaRPr b="0" i="0" sz="1700" u="none" cap="none" strike="noStrike"/>
          </a:p>
        </p:txBody>
      </p:sp>
      <p:sp>
        <p:nvSpPr>
          <p:cNvPr id="278" name="Google Shape;278;p22"/>
          <p:cNvSpPr/>
          <p:nvPr/>
        </p:nvSpPr>
        <p:spPr>
          <a:xfrm>
            <a:off x="758309" y="3953351"/>
            <a:ext cx="6292572" cy="3467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EEEFF5"/>
              </a:buClr>
              <a:buSzPts val="1700"/>
              <a:buFont typeface="Montserrat"/>
              <a:buChar char="•"/>
            </a:pPr>
            <a:r>
              <a:rPr b="0" i="0" lang="en-US" sz="1700" u="none" cap="none" strike="noStrike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rPr>
              <a:t>Democratic innovation experience</a:t>
            </a:r>
            <a:endParaRPr b="0" i="0" sz="1700" u="none" cap="none" strike="noStrike"/>
          </a:p>
        </p:txBody>
      </p:sp>
      <p:sp>
        <p:nvSpPr>
          <p:cNvPr id="279" name="Google Shape;279;p22"/>
          <p:cNvSpPr/>
          <p:nvPr/>
        </p:nvSpPr>
        <p:spPr>
          <a:xfrm>
            <a:off x="758309" y="4375785"/>
            <a:ext cx="6292572" cy="3467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EEEFF5"/>
              </a:buClr>
              <a:buSzPts val="1700"/>
              <a:buFont typeface="Montserrat"/>
              <a:buChar char="•"/>
            </a:pPr>
            <a:r>
              <a:rPr b="0" i="0" lang="en-US" sz="1700" u="none" cap="none" strike="noStrike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rPr>
              <a:t>Proven methodology knowledge</a:t>
            </a:r>
            <a:endParaRPr b="0" i="0" sz="1700" u="none" cap="none" strike="noStrike"/>
          </a:p>
        </p:txBody>
      </p:sp>
      <p:sp>
        <p:nvSpPr>
          <p:cNvPr id="280" name="Google Shape;280;p22"/>
          <p:cNvSpPr/>
          <p:nvPr/>
        </p:nvSpPr>
        <p:spPr>
          <a:xfrm>
            <a:off x="758309" y="4939070"/>
            <a:ext cx="3673673" cy="4504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41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50"/>
              <a:buFont typeface="Barlow"/>
              <a:buNone/>
            </a:pPr>
            <a:r>
              <a:rPr b="1" i="0" lang="en-US" sz="2650" u="none" cap="none" strike="noStrik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📅</a:t>
            </a:r>
            <a:r>
              <a:rPr b="1" i="0" lang="en-US" sz="2650" u="none" cap="none" strike="noStrike">
                <a:solidFill>
                  <a:srgbClr val="9998FF"/>
                </a:solidFill>
                <a:latin typeface="Barlow"/>
                <a:ea typeface="Barlow"/>
                <a:cs typeface="Barlow"/>
                <a:sym typeface="Barlow"/>
              </a:rPr>
              <a:t> Your Project Journey</a:t>
            </a:r>
            <a:endParaRPr b="0" i="0" sz="2650" u="none" cap="none" strike="noStrike"/>
          </a:p>
        </p:txBody>
      </p:sp>
      <p:sp>
        <p:nvSpPr>
          <p:cNvPr id="281" name="Google Shape;281;p22"/>
          <p:cNvSpPr/>
          <p:nvPr/>
        </p:nvSpPr>
        <p:spPr>
          <a:xfrm>
            <a:off x="758309" y="5606058"/>
            <a:ext cx="6292572" cy="3467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EEEFF5"/>
              </a:buClr>
              <a:buSzPts val="1700"/>
              <a:buFont typeface="Montserrat"/>
              <a:buNone/>
            </a:pPr>
            <a:r>
              <a:rPr b="1" i="0" lang="en-US" sz="1700" u="none" cap="none" strike="noStrike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rPr>
              <a:t>Week 1:</a:t>
            </a:r>
            <a:r>
              <a:rPr b="0" i="0" lang="en-US" sz="1700" u="none" cap="none" strike="noStrike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rPr>
              <a:t> Connect to your first governance API</a:t>
            </a:r>
            <a:endParaRPr b="0" i="0" sz="1700" u="none" cap="none" strike="noStrike"/>
          </a:p>
        </p:txBody>
      </p:sp>
      <p:sp>
        <p:nvSpPr>
          <p:cNvPr id="282" name="Google Shape;282;p22"/>
          <p:cNvSpPr/>
          <p:nvPr/>
        </p:nvSpPr>
        <p:spPr>
          <a:xfrm>
            <a:off x="758309" y="6028492"/>
            <a:ext cx="6292572" cy="3467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EEEFF5"/>
              </a:buClr>
              <a:buSzPts val="1700"/>
              <a:buFont typeface="Montserrat"/>
              <a:buNone/>
            </a:pPr>
            <a:r>
              <a:rPr b="1" i="0" lang="en-US" sz="1700" u="none" cap="none" strike="noStrike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rPr>
              <a:t>Week 3:</a:t>
            </a:r>
            <a:r>
              <a:rPr b="0" i="0" lang="en-US" sz="1700" u="none" cap="none" strike="noStrike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rPr>
              <a:t> Analyze your first 500 proposals</a:t>
            </a:r>
            <a:endParaRPr b="0" i="0" sz="1700" u="none" cap="none" strike="noStrike"/>
          </a:p>
        </p:txBody>
      </p:sp>
      <p:sp>
        <p:nvSpPr>
          <p:cNvPr id="283" name="Google Shape;283;p22"/>
          <p:cNvSpPr/>
          <p:nvPr/>
        </p:nvSpPr>
        <p:spPr>
          <a:xfrm>
            <a:off x="758309" y="6450925"/>
            <a:ext cx="6292572" cy="3467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EEEFF5"/>
              </a:buClr>
              <a:buSzPts val="1700"/>
              <a:buFont typeface="Montserrat"/>
              <a:buNone/>
            </a:pPr>
            <a:r>
              <a:rPr b="1" i="0" lang="en-US" sz="1700" u="none" cap="none" strike="noStrike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rPr>
              <a:t>Week 6:</a:t>
            </a:r>
            <a:r>
              <a:rPr b="0" i="0" lang="en-US" sz="1700" u="none" cap="none" strike="noStrike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rPr>
              <a:t> Demo your working MVP</a:t>
            </a:r>
            <a:endParaRPr b="0" i="0" sz="1700" u="none" cap="none" strike="noStrike"/>
          </a:p>
        </p:txBody>
      </p:sp>
      <p:sp>
        <p:nvSpPr>
          <p:cNvPr id="284" name="Google Shape;284;p22"/>
          <p:cNvSpPr/>
          <p:nvPr/>
        </p:nvSpPr>
        <p:spPr>
          <a:xfrm>
            <a:off x="758309" y="6873359"/>
            <a:ext cx="6292572" cy="3467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EEEFF5"/>
              </a:buClr>
              <a:buSzPts val="1700"/>
              <a:buFont typeface="Montserrat"/>
              <a:buNone/>
            </a:pPr>
            <a:r>
              <a:rPr b="1" i="0" lang="en-US" sz="1700" u="none" cap="none" strike="noStrike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rPr>
              <a:t>Week 10:</a:t>
            </a:r>
            <a:r>
              <a:rPr b="0" i="0" lang="en-US" sz="1700" u="none" cap="none" strike="noStrike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rPr>
              <a:t> Graduate with pro-level portfolio</a:t>
            </a:r>
            <a:endParaRPr b="0" i="0" sz="1700" u="none" cap="none" strike="noStrike"/>
          </a:p>
        </p:txBody>
      </p:sp>
      <p:sp>
        <p:nvSpPr>
          <p:cNvPr id="285" name="Google Shape;285;p22"/>
          <p:cNvSpPr/>
          <p:nvPr/>
        </p:nvSpPr>
        <p:spPr>
          <a:xfrm>
            <a:off x="7587139" y="2886789"/>
            <a:ext cx="4415671" cy="85510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415"/>
              </a:lnSpc>
              <a:spcBef>
                <a:spcPts val="0"/>
              </a:spcBef>
              <a:spcAft>
                <a:spcPts val="0"/>
              </a:spcAft>
              <a:buClr>
                <a:srgbClr val="9998FF"/>
              </a:buClr>
              <a:buSzPts val="2650"/>
              <a:buFont typeface="Barlow"/>
              <a:buNone/>
            </a:pPr>
            <a:r>
              <a:rPr b="1" i="0" lang="en-US" sz="2650" u="none" cap="none" strike="noStrike">
                <a:solidFill>
                  <a:srgbClr val="9998FF"/>
                </a:solidFill>
                <a:latin typeface="Barlow"/>
                <a:ea typeface="Barlow"/>
                <a:cs typeface="Barlow"/>
                <a:sym typeface="Barlow"/>
              </a:rPr>
              <a:t>A Unique Project Opportunity</a:t>
            </a:r>
            <a:endParaRPr b="0" i="0" sz="2650" u="none" cap="none" strike="noStrike"/>
          </a:p>
        </p:txBody>
      </p:sp>
      <p:sp>
        <p:nvSpPr>
          <p:cNvPr id="286" name="Google Shape;286;p22"/>
          <p:cNvSpPr/>
          <p:nvPr/>
        </p:nvSpPr>
        <p:spPr>
          <a:xfrm>
            <a:off x="7587139" y="3958471"/>
            <a:ext cx="6292572" cy="17335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EEEFF5"/>
              </a:buClr>
              <a:buSzPts val="1700"/>
              <a:buFont typeface="Montserrat"/>
              <a:buNone/>
            </a:pPr>
            <a:r>
              <a:rPr b="1" i="0" lang="en-US" sz="1700" u="none" cap="none" strike="noStrike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rPr>
              <a:t>Join the ONLY project</a:t>
            </a:r>
            <a:r>
              <a:rPr b="0" i="0" lang="en-US" sz="1700" u="none" cap="none" strike="noStrike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rPr>
              <a:t> comparing real blockchain governance data with real election data using proven ML techniques.</a:t>
            </a:r>
            <a:endParaRPr b="0" i="0" sz="1700" u="none" cap="none" strike="noStrike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68" name="Google Shape;68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72800" y="0"/>
            <a:ext cx="3657600" cy="8229957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4"/>
          <p:cNvSpPr/>
          <p:nvPr/>
        </p:nvSpPr>
        <p:spPr>
          <a:xfrm>
            <a:off x="624602" y="490776"/>
            <a:ext cx="4696897" cy="5870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027"/>
              </a:lnSpc>
              <a:spcBef>
                <a:spcPts val="0"/>
              </a:spcBef>
              <a:spcAft>
                <a:spcPts val="0"/>
              </a:spcAft>
              <a:buClr>
                <a:srgbClr val="9998FF"/>
              </a:buClr>
              <a:buSzPts val="3650"/>
              <a:buFont typeface="Barlow"/>
              <a:buNone/>
            </a:pPr>
            <a:r>
              <a:rPr b="1" i="0" lang="en-US" sz="3650" u="none" cap="none" strike="noStrike">
                <a:solidFill>
                  <a:srgbClr val="9998FF"/>
                </a:solidFill>
                <a:latin typeface="Barlow"/>
                <a:ea typeface="Barlow"/>
                <a:cs typeface="Barlow"/>
                <a:sym typeface="Barlow"/>
              </a:rPr>
              <a:t>Why This Matters</a:t>
            </a:r>
            <a:endParaRPr b="0" i="0" sz="3650" u="none" cap="none" strike="noStrike"/>
          </a:p>
        </p:txBody>
      </p:sp>
      <p:sp>
        <p:nvSpPr>
          <p:cNvPr id="70" name="Google Shape;70;p14"/>
          <p:cNvSpPr/>
          <p:nvPr/>
        </p:nvSpPr>
        <p:spPr>
          <a:xfrm>
            <a:off x="624601" y="1345525"/>
            <a:ext cx="4696800" cy="2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rgbClr val="EEEFF5"/>
              </a:buClr>
              <a:buSzPts val="1400"/>
              <a:buFont typeface="Montserrat"/>
              <a:buNone/>
            </a:pPr>
            <a:r>
              <a:rPr b="0" i="0" lang="en-US" sz="1400" u="none" cap="none" strike="noStrike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rPr>
              <a:t>People don't trust their governments anymore.</a:t>
            </a:r>
            <a:endParaRPr b="0" i="0" sz="1400" u="none" cap="none" strike="noStrike"/>
          </a:p>
        </p:txBody>
      </p:sp>
      <p:sp>
        <p:nvSpPr>
          <p:cNvPr id="71" name="Google Shape;71;p14"/>
          <p:cNvSpPr/>
          <p:nvPr/>
        </p:nvSpPr>
        <p:spPr>
          <a:xfrm>
            <a:off x="624602" y="1831777"/>
            <a:ext cx="401479" cy="401479"/>
          </a:xfrm>
          <a:prstGeom prst="roundRect">
            <a:avLst>
              <a:gd fmla="val 40011" name="adj"/>
            </a:avLst>
          </a:prstGeom>
          <a:solidFill>
            <a:srgbClr val="282C32"/>
          </a:solidFill>
          <a:ln>
            <a:noFill/>
          </a:ln>
          <a:effectLst>
            <a:outerShdw blurRad="44450" rotWithShape="0" algn="bl" dir="13500000" dist="21590">
              <a:srgbClr val="FFFFFF">
                <a:alpha val="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14"/>
          <p:cNvSpPr/>
          <p:nvPr/>
        </p:nvSpPr>
        <p:spPr>
          <a:xfrm>
            <a:off x="1204555" y="1893094"/>
            <a:ext cx="3852029" cy="293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777"/>
              </a:lnSpc>
              <a:spcBef>
                <a:spcPts val="0"/>
              </a:spcBef>
              <a:spcAft>
                <a:spcPts val="0"/>
              </a:spcAft>
              <a:buClr>
                <a:srgbClr val="EEEFF5"/>
              </a:buClr>
              <a:buSzPts val="1800"/>
              <a:buFont typeface="Barlow"/>
              <a:buNone/>
            </a:pPr>
            <a:r>
              <a:rPr b="1" i="0" lang="en-US" sz="1800" u="none" cap="none" strike="noStrike">
                <a:solidFill>
                  <a:srgbClr val="EEEFF5"/>
                </a:solidFill>
                <a:latin typeface="Barlow"/>
                <a:ea typeface="Barlow"/>
                <a:cs typeface="Barlow"/>
                <a:sym typeface="Barlow"/>
              </a:rPr>
              <a:t>Trust in democracy declining globally</a:t>
            </a:r>
            <a:endParaRPr b="0" i="0" sz="1800" u="none" cap="none" strike="noStrike"/>
          </a:p>
        </p:txBody>
      </p:sp>
      <p:sp>
        <p:nvSpPr>
          <p:cNvPr id="73" name="Google Shape;73;p14"/>
          <p:cNvSpPr/>
          <p:nvPr/>
        </p:nvSpPr>
        <p:spPr>
          <a:xfrm>
            <a:off x="1204553" y="2293625"/>
            <a:ext cx="3852000" cy="2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rgbClr val="EEEFF5"/>
              </a:buClr>
              <a:buSzPts val="1400"/>
              <a:buFont typeface="Montserrat"/>
              <a:buNone/>
            </a:pPr>
            <a:r>
              <a:rPr b="0" i="0" lang="en-US" sz="1400" u="none" cap="none" strike="noStrike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rPr>
              <a:t>US 17%, UK 24% (Pew Research 2024)</a:t>
            </a:r>
            <a:endParaRPr b="0" i="0" sz="1400" u="none" cap="none" strike="noStrike"/>
          </a:p>
        </p:txBody>
      </p:sp>
      <p:grpSp>
        <p:nvGrpSpPr>
          <p:cNvPr id="74" name="Google Shape;74;p14"/>
          <p:cNvGrpSpPr/>
          <p:nvPr/>
        </p:nvGrpSpPr>
        <p:grpSpPr>
          <a:xfrm>
            <a:off x="6085802" y="1831777"/>
            <a:ext cx="3857751" cy="747444"/>
            <a:chOff x="624602" y="2936081"/>
            <a:chExt cx="3857751" cy="747444"/>
          </a:xfrm>
        </p:grpSpPr>
        <p:sp>
          <p:nvSpPr>
            <p:cNvPr id="75" name="Google Shape;75;p14"/>
            <p:cNvSpPr/>
            <p:nvPr/>
          </p:nvSpPr>
          <p:spPr>
            <a:xfrm>
              <a:off x="624602" y="2936081"/>
              <a:ext cx="401479" cy="401479"/>
            </a:xfrm>
            <a:prstGeom prst="roundRect">
              <a:avLst>
                <a:gd fmla="val 40011" name="adj"/>
              </a:avLst>
            </a:prstGeom>
            <a:solidFill>
              <a:srgbClr val="282C32"/>
            </a:solidFill>
            <a:ln>
              <a:noFill/>
            </a:ln>
            <a:effectLst>
              <a:outerShdw blurRad="44450" rotWithShape="0" algn="bl" dir="13500000" dist="21590">
                <a:srgbClr val="FFFFFF">
                  <a:alpha val="9803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4"/>
            <p:cNvSpPr/>
            <p:nvPr/>
          </p:nvSpPr>
          <p:spPr>
            <a:xfrm>
              <a:off x="1204555" y="2997398"/>
              <a:ext cx="2836783" cy="29348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7777"/>
                </a:lnSpc>
                <a:spcBef>
                  <a:spcPts val="0"/>
                </a:spcBef>
                <a:spcAft>
                  <a:spcPts val="0"/>
                </a:spcAft>
                <a:buClr>
                  <a:srgbClr val="EEEFF5"/>
                </a:buClr>
                <a:buSzPts val="1800"/>
                <a:buFont typeface="Barlow"/>
                <a:buNone/>
              </a:pPr>
              <a:r>
                <a:rPr b="1" i="0" lang="en-US" sz="1800" u="none" cap="none" strike="noStrike">
                  <a:solidFill>
                    <a:srgbClr val="EEEFF5"/>
                  </a:solidFill>
                  <a:latin typeface="Barlow"/>
                  <a:ea typeface="Barlow"/>
                  <a:cs typeface="Barlow"/>
                  <a:sym typeface="Barlow"/>
                </a:rPr>
                <a:t>Citizens want transparency</a:t>
              </a:r>
              <a:endParaRPr b="0" i="0" sz="1800" u="none" cap="none" strike="noStrike"/>
            </a:p>
          </p:txBody>
        </p:sp>
        <p:sp>
          <p:nvSpPr>
            <p:cNvPr id="77" name="Google Shape;77;p14"/>
            <p:cNvSpPr/>
            <p:nvPr/>
          </p:nvSpPr>
          <p:spPr>
            <a:xfrm>
              <a:off x="1204553" y="3397925"/>
              <a:ext cx="3277800" cy="28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57142"/>
                </a:lnSpc>
                <a:spcBef>
                  <a:spcPts val="0"/>
                </a:spcBef>
                <a:spcAft>
                  <a:spcPts val="0"/>
                </a:spcAft>
                <a:buClr>
                  <a:srgbClr val="EEEFF5"/>
                </a:buClr>
                <a:buSzPts val="1400"/>
                <a:buFont typeface="Montserrat"/>
                <a:buNone/>
              </a:pPr>
              <a:r>
                <a:rPr b="0" i="0" lang="en-US" sz="1400" u="none" cap="none" strike="noStrike">
                  <a:solidFill>
                    <a:srgbClr val="EEEFF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But don't know how to get it</a:t>
              </a:r>
              <a:endParaRPr b="0" i="0" sz="1400" u="none" cap="none" strike="noStrike"/>
            </a:p>
          </p:txBody>
        </p:sp>
      </p:grpSp>
      <p:sp>
        <p:nvSpPr>
          <p:cNvPr id="78" name="Google Shape;78;p14"/>
          <p:cNvSpPr/>
          <p:nvPr/>
        </p:nvSpPr>
        <p:spPr>
          <a:xfrm>
            <a:off x="2781127" y="2936036"/>
            <a:ext cx="401400" cy="401400"/>
          </a:xfrm>
          <a:prstGeom prst="roundRect">
            <a:avLst>
              <a:gd fmla="val 40011" name="adj"/>
            </a:avLst>
          </a:prstGeom>
          <a:solidFill>
            <a:srgbClr val="282C32"/>
          </a:solidFill>
          <a:ln>
            <a:noFill/>
          </a:ln>
          <a:effectLst>
            <a:outerShdw blurRad="44450" rotWithShape="0" algn="bl" dir="13500000" dist="21590">
              <a:srgbClr val="FFFFFF">
                <a:alpha val="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14"/>
          <p:cNvSpPr/>
          <p:nvPr/>
        </p:nvSpPr>
        <p:spPr>
          <a:xfrm>
            <a:off x="3361080" y="2997353"/>
            <a:ext cx="2500800" cy="2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777"/>
              </a:lnSpc>
              <a:spcBef>
                <a:spcPts val="0"/>
              </a:spcBef>
              <a:spcAft>
                <a:spcPts val="0"/>
              </a:spcAft>
              <a:buClr>
                <a:srgbClr val="EEEFF5"/>
              </a:buClr>
              <a:buSzPts val="1800"/>
              <a:buFont typeface="Barlow"/>
              <a:buNone/>
            </a:pPr>
            <a:r>
              <a:rPr b="1" i="0" lang="en-US" sz="1800" u="none" cap="none" strike="noStrike">
                <a:solidFill>
                  <a:srgbClr val="EEEFF5"/>
                </a:solidFill>
                <a:latin typeface="Barlow"/>
                <a:ea typeface="Barlow"/>
                <a:cs typeface="Barlow"/>
                <a:sym typeface="Barlow"/>
              </a:rPr>
              <a:t>Need tools to build trust</a:t>
            </a:r>
            <a:endParaRPr b="0" i="0" sz="1800" u="none" cap="none" strike="noStrike"/>
          </a:p>
        </p:txBody>
      </p:sp>
      <p:sp>
        <p:nvSpPr>
          <p:cNvPr id="80" name="Google Shape;80;p14"/>
          <p:cNvSpPr/>
          <p:nvPr/>
        </p:nvSpPr>
        <p:spPr>
          <a:xfrm>
            <a:off x="3361077" y="3397875"/>
            <a:ext cx="4830600" cy="2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rgbClr val="EEEFF5"/>
              </a:buClr>
              <a:buSzPts val="1400"/>
              <a:buFont typeface="Montserrat"/>
              <a:buNone/>
            </a:pPr>
            <a:r>
              <a:rPr b="0" i="0" lang="en-US" sz="1400" u="none" cap="none" strike="noStrike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rPr>
              <a:t>Blockchain DAOs achieve 40%+ participation rates</a:t>
            </a:r>
            <a:endParaRPr b="0" i="0" sz="1400" u="none" cap="none" strike="noStrike"/>
          </a:p>
        </p:txBody>
      </p:sp>
      <p:sp>
        <p:nvSpPr>
          <p:cNvPr id="81" name="Google Shape;81;p14"/>
          <p:cNvSpPr/>
          <p:nvPr/>
        </p:nvSpPr>
        <p:spPr>
          <a:xfrm>
            <a:off x="676352" y="4263267"/>
            <a:ext cx="4772400" cy="1043100"/>
          </a:xfrm>
          <a:prstGeom prst="roundRect">
            <a:avLst>
              <a:gd fmla="val 15402" name="adj"/>
            </a:avLst>
          </a:prstGeom>
          <a:solidFill>
            <a:srgbClr val="282C32"/>
          </a:solidFill>
          <a:ln>
            <a:noFill/>
          </a:ln>
          <a:effectLst>
            <a:outerShdw blurRad="44450" rotWithShape="0" algn="bl" dir="13500000" dist="21590">
              <a:srgbClr val="FFFFFF">
                <a:alpha val="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4"/>
          <p:cNvSpPr/>
          <p:nvPr/>
        </p:nvSpPr>
        <p:spPr>
          <a:xfrm>
            <a:off x="854827" y="4441741"/>
            <a:ext cx="2348400" cy="2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777"/>
              </a:lnSpc>
              <a:spcBef>
                <a:spcPts val="0"/>
              </a:spcBef>
              <a:spcAft>
                <a:spcPts val="0"/>
              </a:spcAft>
              <a:buClr>
                <a:srgbClr val="EEEFF5"/>
              </a:buClr>
              <a:buSzPts val="1800"/>
              <a:buFont typeface="Barlow"/>
              <a:buNone/>
            </a:pPr>
            <a:r>
              <a:rPr b="1" i="0" lang="en-US" sz="1800" u="none" cap="none" strike="noStrike">
                <a:solidFill>
                  <a:srgbClr val="EEEFF5"/>
                </a:solidFill>
                <a:latin typeface="Barlow"/>
                <a:ea typeface="Barlow"/>
                <a:cs typeface="Barlow"/>
                <a:sym typeface="Barlow"/>
              </a:rPr>
              <a:t>Why Now?</a:t>
            </a:r>
            <a:endParaRPr b="0" i="0" sz="1800" u="none" cap="none" strike="noStrike"/>
          </a:p>
        </p:txBody>
      </p:sp>
      <p:sp>
        <p:nvSpPr>
          <p:cNvPr id="83" name="Google Shape;83;p14"/>
          <p:cNvSpPr/>
          <p:nvPr/>
        </p:nvSpPr>
        <p:spPr>
          <a:xfrm>
            <a:off x="854827" y="4842268"/>
            <a:ext cx="4415700" cy="2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rgbClr val="EEEFF5"/>
              </a:buClr>
              <a:buSzPts val="1400"/>
              <a:buFont typeface="Montserrat"/>
              <a:buNone/>
            </a:pPr>
            <a:r>
              <a:rPr b="0" i="0" lang="en-US" sz="1400" u="none" cap="none" strike="noStrike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rPr>
              <a:t>2024: Enough governance data</a:t>
            </a:r>
            <a:endParaRPr b="0" i="0" sz="1400" u="none" cap="none" strike="noStrike"/>
          </a:p>
        </p:txBody>
      </p:sp>
      <p:sp>
        <p:nvSpPr>
          <p:cNvPr id="84" name="Google Shape;84;p14"/>
          <p:cNvSpPr/>
          <p:nvPr/>
        </p:nvSpPr>
        <p:spPr>
          <a:xfrm>
            <a:off x="5627328" y="4263267"/>
            <a:ext cx="4772700" cy="1043100"/>
          </a:xfrm>
          <a:prstGeom prst="roundRect">
            <a:avLst>
              <a:gd fmla="val 15402" name="adj"/>
            </a:avLst>
          </a:prstGeom>
          <a:solidFill>
            <a:srgbClr val="282C32"/>
          </a:solidFill>
          <a:ln>
            <a:noFill/>
          </a:ln>
          <a:effectLst>
            <a:outerShdw blurRad="44450" rotWithShape="0" algn="bl" dir="13500000" dist="21590">
              <a:srgbClr val="FFFFFF">
                <a:alpha val="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4"/>
          <p:cNvSpPr/>
          <p:nvPr/>
        </p:nvSpPr>
        <p:spPr>
          <a:xfrm>
            <a:off x="5805803" y="4441741"/>
            <a:ext cx="2348400" cy="2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777"/>
              </a:lnSpc>
              <a:spcBef>
                <a:spcPts val="0"/>
              </a:spcBef>
              <a:spcAft>
                <a:spcPts val="0"/>
              </a:spcAft>
              <a:buClr>
                <a:srgbClr val="EEEFF5"/>
              </a:buClr>
              <a:buSzPts val="1800"/>
              <a:buFont typeface="Barlow"/>
              <a:buNone/>
            </a:pPr>
            <a:r>
              <a:rPr b="1" i="0" lang="en-US" sz="1800" u="none" cap="none" strike="noStrike">
                <a:solidFill>
                  <a:srgbClr val="EEEFF5"/>
                </a:solidFill>
                <a:latin typeface="Barlow"/>
                <a:ea typeface="Barlow"/>
                <a:cs typeface="Barlow"/>
                <a:sym typeface="Barlow"/>
              </a:rPr>
              <a:t>New AI tools</a:t>
            </a:r>
            <a:endParaRPr b="0" i="0" sz="1800" u="none" cap="none" strike="noStrike"/>
          </a:p>
        </p:txBody>
      </p:sp>
      <p:sp>
        <p:nvSpPr>
          <p:cNvPr id="86" name="Google Shape;86;p14"/>
          <p:cNvSpPr/>
          <p:nvPr/>
        </p:nvSpPr>
        <p:spPr>
          <a:xfrm>
            <a:off x="5805803" y="4842268"/>
            <a:ext cx="4415700" cy="2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rgbClr val="EEEFF5"/>
              </a:buClr>
              <a:buSzPts val="1400"/>
              <a:buFont typeface="Montserrat"/>
              <a:buNone/>
            </a:pPr>
            <a:r>
              <a:rPr b="0" i="0" lang="en-US" sz="1400" u="none" cap="none" strike="noStrike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rPr>
              <a:t>Makes analysis possible</a:t>
            </a:r>
            <a:endParaRPr b="0" i="0" sz="1400" u="none" cap="none" strike="noStrike"/>
          </a:p>
        </p:txBody>
      </p:sp>
      <p:sp>
        <p:nvSpPr>
          <p:cNvPr id="87" name="Google Shape;87;p14"/>
          <p:cNvSpPr/>
          <p:nvPr/>
        </p:nvSpPr>
        <p:spPr>
          <a:xfrm>
            <a:off x="676352" y="5484729"/>
            <a:ext cx="9723600" cy="1043100"/>
          </a:xfrm>
          <a:prstGeom prst="roundRect">
            <a:avLst>
              <a:gd fmla="val 15402" name="adj"/>
            </a:avLst>
          </a:prstGeom>
          <a:solidFill>
            <a:srgbClr val="282C32"/>
          </a:solidFill>
          <a:ln>
            <a:noFill/>
          </a:ln>
          <a:effectLst>
            <a:outerShdw blurRad="44450" rotWithShape="0" algn="bl" dir="13500000" dist="21590">
              <a:srgbClr val="FFFFFF">
                <a:alpha val="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14"/>
          <p:cNvSpPr/>
          <p:nvPr/>
        </p:nvSpPr>
        <p:spPr>
          <a:xfrm>
            <a:off x="854827" y="5663203"/>
            <a:ext cx="2348400" cy="2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777"/>
              </a:lnSpc>
              <a:spcBef>
                <a:spcPts val="0"/>
              </a:spcBef>
              <a:spcAft>
                <a:spcPts val="0"/>
              </a:spcAft>
              <a:buClr>
                <a:srgbClr val="EEEFF5"/>
              </a:buClr>
              <a:buSzPts val="1800"/>
              <a:buFont typeface="Barlow"/>
              <a:buNone/>
            </a:pPr>
            <a:r>
              <a:rPr b="1" i="0" lang="en-US" sz="1800" u="none" cap="none" strike="noStrike">
                <a:solidFill>
                  <a:srgbClr val="EEEFF5"/>
                </a:solidFill>
                <a:latin typeface="Barlow"/>
                <a:ea typeface="Barlow"/>
                <a:cs typeface="Barlow"/>
                <a:sym typeface="Barlow"/>
              </a:rPr>
              <a:t>Growing demand</a:t>
            </a:r>
            <a:endParaRPr b="0" i="0" sz="1800" u="none" cap="none" strike="noStrike"/>
          </a:p>
        </p:txBody>
      </p:sp>
      <p:sp>
        <p:nvSpPr>
          <p:cNvPr id="89" name="Google Shape;89;p14"/>
          <p:cNvSpPr/>
          <p:nvPr/>
        </p:nvSpPr>
        <p:spPr>
          <a:xfrm>
            <a:off x="854827" y="6063730"/>
            <a:ext cx="9366600" cy="2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rgbClr val="EEEFF5"/>
              </a:buClr>
              <a:buSzPts val="1400"/>
              <a:buFont typeface="Montserrat"/>
              <a:buNone/>
            </a:pPr>
            <a:r>
              <a:rPr b="0" i="0" lang="en-US" sz="1400" u="none" cap="none" strike="noStrike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rPr>
              <a:t>For democratic innovation</a:t>
            </a:r>
            <a:endParaRPr b="0" i="0" sz="1400" u="none" cap="none" strike="noStrike"/>
          </a:p>
        </p:txBody>
      </p:sp>
      <p:sp>
        <p:nvSpPr>
          <p:cNvPr id="90" name="Google Shape;90;p14"/>
          <p:cNvSpPr/>
          <p:nvPr/>
        </p:nvSpPr>
        <p:spPr>
          <a:xfrm>
            <a:off x="1333825" y="6884675"/>
            <a:ext cx="8885100" cy="2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rgbClr val="EEEFF5"/>
              </a:buClr>
              <a:buSzPts val="1400"/>
              <a:buFont typeface="Montserrat"/>
              <a:buNone/>
            </a:pPr>
            <a:r>
              <a:rPr b="1" i="0" lang="en-US" sz="1400" u="none" cap="none" strike="noStrike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rPr>
              <a:t>Bottom line:</a:t>
            </a:r>
            <a:r>
              <a:rPr b="0" i="0" lang="en-US" sz="1400" u="none" cap="none" strike="noStrike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0" i="0" lang="en-US" sz="2000" u="none" cap="none" strike="noStrike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rPr>
              <a:t>Let's use AI to understand and improve democracy.</a:t>
            </a:r>
            <a:endParaRPr b="0" i="0" sz="2000" u="none" cap="none" strike="noStrike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96" name="Google Shape;96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5"/>
          <p:cNvSpPr/>
          <p:nvPr/>
        </p:nvSpPr>
        <p:spPr>
          <a:xfrm>
            <a:off x="6244709" y="847725"/>
            <a:ext cx="5701546" cy="712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842"/>
              </a:lnSpc>
              <a:spcBef>
                <a:spcPts val="0"/>
              </a:spcBef>
              <a:spcAft>
                <a:spcPts val="0"/>
              </a:spcAft>
              <a:buClr>
                <a:srgbClr val="9998FF"/>
              </a:buClr>
              <a:buSzPts val="4450"/>
              <a:buFont typeface="Barlow"/>
              <a:buNone/>
            </a:pPr>
            <a:r>
              <a:rPr b="1" i="0" lang="en-US" sz="4450" u="none" cap="none" strike="noStrike">
                <a:solidFill>
                  <a:srgbClr val="9998FF"/>
                </a:solidFill>
                <a:latin typeface="Barlow"/>
                <a:ea typeface="Barlow"/>
                <a:cs typeface="Barlow"/>
                <a:sym typeface="Barlow"/>
              </a:rPr>
              <a:t>What We're Building</a:t>
            </a:r>
            <a:endParaRPr b="0" i="0" sz="4450" u="none" cap="none" strike="noStrike"/>
          </a:p>
        </p:txBody>
      </p:sp>
      <p:sp>
        <p:nvSpPr>
          <p:cNvPr id="98" name="Google Shape;98;p15"/>
          <p:cNvSpPr/>
          <p:nvPr/>
        </p:nvSpPr>
        <p:spPr>
          <a:xfrm>
            <a:off x="6244709" y="1885355"/>
            <a:ext cx="7627382" cy="6934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EEEFF5"/>
              </a:buClr>
              <a:buSzPts val="1700"/>
              <a:buFont typeface="Montserrat"/>
              <a:buNone/>
            </a:pPr>
            <a:r>
              <a:rPr b="0" i="0" lang="en-US" sz="1700" u="none" cap="none" strike="noStrike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rPr>
              <a:t>An AI system that analyzes what makes people trust their</a:t>
            </a:r>
            <a:br>
              <a:rPr b="0" i="0" lang="en-US" sz="1700" u="none" cap="none" strike="noStrike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en-US" sz="1700" u="none" cap="none" strike="noStrike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rPr>
              <a:t> government / governance models.</a:t>
            </a:r>
            <a:endParaRPr b="0" i="0" sz="1700" u="none" cap="none" strike="noStrike"/>
          </a:p>
        </p:txBody>
      </p:sp>
      <p:pic>
        <p:nvPicPr>
          <p:cNvPr descr="preencoded.png" id="99" name="Google Shape;99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44709" y="2822496"/>
            <a:ext cx="1083231" cy="1959412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5"/>
          <p:cNvSpPr/>
          <p:nvPr/>
        </p:nvSpPr>
        <p:spPr>
          <a:xfrm>
            <a:off x="7544514" y="3039070"/>
            <a:ext cx="3664148" cy="3562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EEEFF5"/>
              </a:buClr>
              <a:buSzPts val="2200"/>
              <a:buFont typeface="Barlow"/>
              <a:buNone/>
            </a:pPr>
            <a:r>
              <a:rPr b="1" i="0" lang="en-US" sz="2200" u="none" cap="none" strike="noStrike">
                <a:solidFill>
                  <a:srgbClr val="EEEFF5"/>
                </a:solidFill>
                <a:latin typeface="Barlow"/>
                <a:ea typeface="Barlow"/>
                <a:cs typeface="Barlow"/>
                <a:sym typeface="Barlow"/>
              </a:rPr>
              <a:t>Compare governance models</a:t>
            </a:r>
            <a:endParaRPr b="0" i="0" sz="2200" u="none" cap="none" strike="noStrike"/>
          </a:p>
        </p:txBody>
      </p:sp>
      <p:sp>
        <p:nvSpPr>
          <p:cNvPr id="101" name="Google Shape;101;p15"/>
          <p:cNvSpPr/>
          <p:nvPr/>
        </p:nvSpPr>
        <p:spPr>
          <a:xfrm>
            <a:off x="7544514" y="3525203"/>
            <a:ext cx="6327577" cy="10401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EEEFF5"/>
              </a:buClr>
              <a:buSzPts val="1700"/>
              <a:buFont typeface="Montserrat"/>
              <a:buNone/>
            </a:pPr>
            <a:r>
              <a:rPr b="0" i="0" lang="en-US" sz="1700" u="none" cap="none" strike="noStrike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rPr>
              <a:t>Blockchain-based (transparent, efficient) </a:t>
            </a:r>
            <a:br>
              <a:rPr b="0" i="0" lang="en-US" sz="1700" u="none" cap="none" strike="noStrike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en-US" sz="1700" u="none" cap="none" strike="noStrike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rPr>
              <a:t>VS. traditional democracy</a:t>
            </a:r>
            <a:endParaRPr b="0" i="0" sz="1700" u="none" cap="none" strike="noStrike"/>
          </a:p>
        </p:txBody>
      </p:sp>
      <p:pic>
        <p:nvPicPr>
          <p:cNvPr descr="preencoded.png" id="102" name="Google Shape;102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44709" y="4781907"/>
            <a:ext cx="1083231" cy="1299924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5"/>
          <p:cNvSpPr/>
          <p:nvPr/>
        </p:nvSpPr>
        <p:spPr>
          <a:xfrm>
            <a:off x="7544514" y="4998482"/>
            <a:ext cx="3202186" cy="3562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EEEFF5"/>
              </a:buClr>
              <a:buSzPts val="2200"/>
              <a:buFont typeface="Barlow"/>
              <a:buNone/>
            </a:pPr>
            <a:r>
              <a:rPr b="1" i="0" lang="en-US" sz="2200" u="none" cap="none" strike="noStrike">
                <a:solidFill>
                  <a:srgbClr val="EEEFF5"/>
                </a:solidFill>
                <a:latin typeface="Barlow"/>
                <a:ea typeface="Barlow"/>
                <a:cs typeface="Barlow"/>
                <a:sym typeface="Barlow"/>
              </a:rPr>
              <a:t>Use AI to find what works</a:t>
            </a:r>
            <a:endParaRPr b="0" i="0" sz="2200" u="none" cap="none" strike="noStrike"/>
          </a:p>
        </p:txBody>
      </p:sp>
      <p:sp>
        <p:nvSpPr>
          <p:cNvPr id="104" name="Google Shape;104;p15"/>
          <p:cNvSpPr/>
          <p:nvPr/>
        </p:nvSpPr>
        <p:spPr>
          <a:xfrm>
            <a:off x="7544514" y="5484614"/>
            <a:ext cx="6327577" cy="3467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EEEFF5"/>
              </a:buClr>
              <a:buSzPts val="1700"/>
              <a:buFont typeface="Montserrat"/>
              <a:buNone/>
            </a:pPr>
            <a:r>
              <a:rPr b="0" i="0" lang="en-US" sz="1700" u="none" cap="none" strike="noStrike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rPr>
              <a:t>Identify effective mechanisms in each system</a:t>
            </a:r>
            <a:endParaRPr b="0" i="0" sz="1700" u="none" cap="none" strike="noStrike"/>
          </a:p>
        </p:txBody>
      </p:sp>
      <p:pic>
        <p:nvPicPr>
          <p:cNvPr descr="preencoded.png" id="105" name="Google Shape;105;p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244709" y="6081832"/>
            <a:ext cx="1083231" cy="1299924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5"/>
          <p:cNvSpPr/>
          <p:nvPr/>
        </p:nvSpPr>
        <p:spPr>
          <a:xfrm>
            <a:off x="7544514" y="6298406"/>
            <a:ext cx="2937391" cy="3562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EEEFF5"/>
              </a:buClr>
              <a:buSzPts val="2200"/>
              <a:buFont typeface="Barlow"/>
              <a:buNone/>
            </a:pPr>
            <a:r>
              <a:rPr b="1" i="0" lang="en-US" sz="2200" u="none" cap="none" strike="noStrike">
                <a:solidFill>
                  <a:srgbClr val="EEEFF5"/>
                </a:solidFill>
                <a:latin typeface="Barlow"/>
                <a:ea typeface="Barlow"/>
                <a:cs typeface="Barlow"/>
                <a:sym typeface="Barlow"/>
              </a:rPr>
              <a:t>Design hybrid solutions</a:t>
            </a:r>
            <a:endParaRPr b="0" i="0" sz="2200" u="none" cap="none" strike="noStrike"/>
          </a:p>
        </p:txBody>
      </p:sp>
      <p:sp>
        <p:nvSpPr>
          <p:cNvPr id="107" name="Google Shape;107;p15"/>
          <p:cNvSpPr/>
          <p:nvPr/>
        </p:nvSpPr>
        <p:spPr>
          <a:xfrm>
            <a:off x="7544514" y="6784538"/>
            <a:ext cx="6327577" cy="3467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EEEFF5"/>
              </a:buClr>
              <a:buSzPts val="1700"/>
              <a:buFont typeface="Montserrat"/>
              <a:buNone/>
            </a:pPr>
            <a:r>
              <a:rPr b="0" i="0" lang="en-US" sz="1700" u="none" cap="none" strike="noStrike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rPr>
              <a:t>For real communities</a:t>
            </a:r>
            <a:endParaRPr b="0" i="0" sz="1700" u="none" cap="none" strike="noStrike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6"/>
          <p:cNvSpPr/>
          <p:nvPr/>
        </p:nvSpPr>
        <p:spPr>
          <a:xfrm>
            <a:off x="710922" y="558522"/>
            <a:ext cx="5384721" cy="6680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9998FF"/>
              </a:buClr>
              <a:buSzPts val="4200"/>
              <a:buFont typeface="Barlow"/>
              <a:buNone/>
            </a:pPr>
            <a:r>
              <a:rPr b="1" i="0" lang="en-US" sz="4200" u="none" cap="none" strike="noStrike">
                <a:solidFill>
                  <a:srgbClr val="9998FF"/>
                </a:solidFill>
                <a:latin typeface="Barlow"/>
                <a:ea typeface="Barlow"/>
                <a:cs typeface="Barlow"/>
                <a:sym typeface="Barlow"/>
              </a:rPr>
              <a:t>Deliverables by Week 6</a:t>
            </a:r>
            <a:endParaRPr b="0" i="0" sz="4200" u="none" cap="none" strike="noStrike"/>
          </a:p>
        </p:txBody>
      </p:sp>
      <p:sp>
        <p:nvSpPr>
          <p:cNvPr id="114" name="Google Shape;114;p16"/>
          <p:cNvSpPr/>
          <p:nvPr/>
        </p:nvSpPr>
        <p:spPr>
          <a:xfrm>
            <a:off x="710922" y="1734383"/>
            <a:ext cx="2672596" cy="3340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809"/>
              </a:lnSpc>
              <a:spcBef>
                <a:spcPts val="0"/>
              </a:spcBef>
              <a:spcAft>
                <a:spcPts val="0"/>
              </a:spcAft>
              <a:buClr>
                <a:srgbClr val="9998FF"/>
              </a:buClr>
              <a:buSzPts val="2100"/>
              <a:buFont typeface="Barlow"/>
              <a:buNone/>
            </a:pPr>
            <a:r>
              <a:rPr b="1" i="0" lang="en-US" sz="2100" u="none" cap="none" strike="noStrike">
                <a:solidFill>
                  <a:srgbClr val="9998FF"/>
                </a:solidFill>
                <a:latin typeface="Barlow"/>
                <a:ea typeface="Barlow"/>
                <a:cs typeface="Barlow"/>
                <a:sym typeface="Barlow"/>
              </a:rPr>
              <a:t>MVP (Weeks 1-6)</a:t>
            </a:r>
            <a:endParaRPr b="0" i="0" sz="2100" u="none" cap="none" strike="noStrike"/>
          </a:p>
        </p:txBody>
      </p:sp>
      <p:sp>
        <p:nvSpPr>
          <p:cNvPr id="115" name="Google Shape;115;p16"/>
          <p:cNvSpPr/>
          <p:nvPr/>
        </p:nvSpPr>
        <p:spPr>
          <a:xfrm>
            <a:off x="710922" y="2271593"/>
            <a:ext cx="6356509" cy="3249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4516"/>
              </a:lnSpc>
              <a:spcBef>
                <a:spcPts val="0"/>
              </a:spcBef>
              <a:spcAft>
                <a:spcPts val="0"/>
              </a:spcAft>
              <a:buClr>
                <a:srgbClr val="EEEFF5"/>
              </a:buClr>
              <a:buSzPts val="1550"/>
              <a:buFont typeface="Montserrat"/>
              <a:buChar char="•"/>
            </a:pPr>
            <a:r>
              <a:rPr b="0" i="0" lang="en-US" sz="1550" u="none" cap="none" strike="noStrike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rPr>
              <a:t>Core functionality</a:t>
            </a:r>
            <a:endParaRPr b="0" i="0" sz="1550" u="none" cap="none" strike="noStrike"/>
          </a:p>
        </p:txBody>
      </p:sp>
      <p:sp>
        <p:nvSpPr>
          <p:cNvPr id="116" name="Google Shape;116;p16"/>
          <p:cNvSpPr/>
          <p:nvPr/>
        </p:nvSpPr>
        <p:spPr>
          <a:xfrm>
            <a:off x="710922" y="2667595"/>
            <a:ext cx="6356509" cy="3249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4516"/>
              </a:lnSpc>
              <a:spcBef>
                <a:spcPts val="0"/>
              </a:spcBef>
              <a:spcAft>
                <a:spcPts val="0"/>
              </a:spcAft>
              <a:buClr>
                <a:srgbClr val="EEEFF5"/>
              </a:buClr>
              <a:buSzPts val="1550"/>
              <a:buFont typeface="Montserrat"/>
              <a:buChar char="•"/>
            </a:pPr>
            <a:r>
              <a:rPr b="0" i="0" lang="en-US" sz="1550" u="none" cap="none" strike="noStrike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rPr>
              <a:t>Basic models</a:t>
            </a:r>
            <a:endParaRPr b="0" i="0" sz="1550" u="none" cap="none" strike="noStrike"/>
          </a:p>
        </p:txBody>
      </p:sp>
      <p:sp>
        <p:nvSpPr>
          <p:cNvPr id="117" name="Google Shape;117;p16"/>
          <p:cNvSpPr/>
          <p:nvPr/>
        </p:nvSpPr>
        <p:spPr>
          <a:xfrm>
            <a:off x="710922" y="3063597"/>
            <a:ext cx="6356509" cy="3249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4516"/>
              </a:lnSpc>
              <a:spcBef>
                <a:spcPts val="0"/>
              </a:spcBef>
              <a:spcAft>
                <a:spcPts val="0"/>
              </a:spcAft>
              <a:buClr>
                <a:srgbClr val="EEEFF5"/>
              </a:buClr>
              <a:buSzPts val="1550"/>
              <a:buFont typeface="Montserrat"/>
              <a:buChar char="•"/>
            </a:pPr>
            <a:r>
              <a:rPr b="0" i="0" lang="en-US" sz="1550" u="none" cap="none" strike="noStrike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rPr>
              <a:t>Working dashboard</a:t>
            </a:r>
            <a:endParaRPr b="0" i="0" sz="1550" u="none" cap="none" strike="noStrike"/>
          </a:p>
        </p:txBody>
      </p:sp>
      <p:sp>
        <p:nvSpPr>
          <p:cNvPr id="118" name="Google Shape;118;p16"/>
          <p:cNvSpPr/>
          <p:nvPr/>
        </p:nvSpPr>
        <p:spPr>
          <a:xfrm>
            <a:off x="710922" y="3459599"/>
            <a:ext cx="6356509" cy="3249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4516"/>
              </a:lnSpc>
              <a:spcBef>
                <a:spcPts val="0"/>
              </a:spcBef>
              <a:spcAft>
                <a:spcPts val="0"/>
              </a:spcAft>
              <a:buClr>
                <a:srgbClr val="EEEFF5"/>
              </a:buClr>
              <a:buSzPts val="1550"/>
              <a:buFont typeface="Montserrat"/>
              <a:buChar char="•"/>
            </a:pPr>
            <a:r>
              <a:rPr b="0" i="0" lang="en-US" sz="1550" u="none" cap="none" strike="noStrike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rPr>
              <a:t>Essential UX</a:t>
            </a:r>
            <a:endParaRPr b="0" i="0" sz="1550" u="none" cap="none" strike="noStrike"/>
          </a:p>
        </p:txBody>
      </p:sp>
      <p:sp>
        <p:nvSpPr>
          <p:cNvPr id="119" name="Google Shape;119;p16"/>
          <p:cNvSpPr/>
          <p:nvPr/>
        </p:nvSpPr>
        <p:spPr>
          <a:xfrm>
            <a:off x="710922" y="3967282"/>
            <a:ext cx="6356509" cy="3249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516"/>
              </a:lnSpc>
              <a:spcBef>
                <a:spcPts val="0"/>
              </a:spcBef>
              <a:spcAft>
                <a:spcPts val="0"/>
              </a:spcAft>
              <a:buClr>
                <a:srgbClr val="EEEFF5"/>
              </a:buClr>
              <a:buSzPts val="1550"/>
              <a:buFont typeface="Montserrat"/>
              <a:buNone/>
            </a:pPr>
            <a:r>
              <a:rPr b="1" i="0" lang="en-US" sz="1550" u="none" cap="none" strike="noStrike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rPr>
              <a:t>✓</a:t>
            </a:r>
            <a:r>
              <a:rPr b="0" i="0" lang="en-US" sz="1550" u="none" cap="none" strike="noStrike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rPr>
              <a:t> Working AI model analyzing governance sentiment</a:t>
            </a:r>
            <a:endParaRPr b="0" i="0" sz="1550" u="none" cap="none" strike="noStrike"/>
          </a:p>
        </p:txBody>
      </p:sp>
      <p:sp>
        <p:nvSpPr>
          <p:cNvPr id="120" name="Google Shape;120;p16"/>
          <p:cNvSpPr/>
          <p:nvPr/>
        </p:nvSpPr>
        <p:spPr>
          <a:xfrm>
            <a:off x="710922" y="4474964"/>
            <a:ext cx="6356509" cy="3249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516"/>
              </a:lnSpc>
              <a:spcBef>
                <a:spcPts val="0"/>
              </a:spcBef>
              <a:spcAft>
                <a:spcPts val="0"/>
              </a:spcAft>
              <a:buClr>
                <a:srgbClr val="EEEFF5"/>
              </a:buClr>
              <a:buSzPts val="1550"/>
              <a:buFont typeface="Montserrat"/>
              <a:buNone/>
            </a:pPr>
            <a:r>
              <a:rPr b="1" i="0" lang="en-US" sz="1550" u="none" cap="none" strike="noStrike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rPr>
              <a:t>✓</a:t>
            </a:r>
            <a:r>
              <a:rPr b="0" i="0" lang="en-US" sz="1550" u="none" cap="none" strike="noStrike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rPr>
              <a:t> Statistical analysis of trust patterns</a:t>
            </a:r>
            <a:endParaRPr b="0" i="0" sz="1550" u="none" cap="none" strike="noStrike"/>
          </a:p>
        </p:txBody>
      </p:sp>
      <p:sp>
        <p:nvSpPr>
          <p:cNvPr id="121" name="Google Shape;121;p16"/>
          <p:cNvSpPr/>
          <p:nvPr/>
        </p:nvSpPr>
        <p:spPr>
          <a:xfrm>
            <a:off x="710922" y="4982647"/>
            <a:ext cx="6356509" cy="3249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516"/>
              </a:lnSpc>
              <a:spcBef>
                <a:spcPts val="0"/>
              </a:spcBef>
              <a:spcAft>
                <a:spcPts val="0"/>
              </a:spcAft>
              <a:buClr>
                <a:srgbClr val="EEEFF5"/>
              </a:buClr>
              <a:buSzPts val="1550"/>
              <a:buFont typeface="Montserrat"/>
              <a:buNone/>
            </a:pPr>
            <a:r>
              <a:rPr b="1" i="0" lang="en-US" sz="1550" u="none" cap="none" strike="noStrike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rPr>
              <a:t>✓</a:t>
            </a:r>
            <a:r>
              <a:rPr b="0" i="0" lang="en-US" sz="1550" u="none" cap="none" strike="noStrike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rPr>
              <a:t> Interactive web dashboard</a:t>
            </a:r>
            <a:endParaRPr b="0" i="0" sz="1550" u="none" cap="none" strike="noStrike"/>
          </a:p>
        </p:txBody>
      </p:sp>
      <p:sp>
        <p:nvSpPr>
          <p:cNvPr id="122" name="Google Shape;122;p16"/>
          <p:cNvSpPr/>
          <p:nvPr/>
        </p:nvSpPr>
        <p:spPr>
          <a:xfrm>
            <a:off x="710922" y="5490329"/>
            <a:ext cx="6356509" cy="3249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516"/>
              </a:lnSpc>
              <a:spcBef>
                <a:spcPts val="0"/>
              </a:spcBef>
              <a:spcAft>
                <a:spcPts val="0"/>
              </a:spcAft>
              <a:buClr>
                <a:srgbClr val="EEEFF5"/>
              </a:buClr>
              <a:buSzPts val="1550"/>
              <a:buFont typeface="Montserrat"/>
              <a:buNone/>
            </a:pPr>
            <a:r>
              <a:rPr b="1" i="0" lang="en-US" sz="1550" u="none" cap="none" strike="noStrike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rPr>
              <a:t>✓</a:t>
            </a:r>
            <a:r>
              <a:rPr b="0" i="0" lang="en-US" sz="1550" u="none" cap="none" strike="noStrike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rPr>
              <a:t> User-tested interface designs</a:t>
            </a:r>
            <a:endParaRPr b="0" i="0" sz="1550" u="none" cap="none" strike="noStrike"/>
          </a:p>
        </p:txBody>
      </p:sp>
      <p:sp>
        <p:nvSpPr>
          <p:cNvPr id="123" name="Google Shape;123;p16"/>
          <p:cNvSpPr/>
          <p:nvPr/>
        </p:nvSpPr>
        <p:spPr>
          <a:xfrm>
            <a:off x="7570589" y="1734383"/>
            <a:ext cx="3831908" cy="3340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809"/>
              </a:lnSpc>
              <a:spcBef>
                <a:spcPts val="0"/>
              </a:spcBef>
              <a:spcAft>
                <a:spcPts val="0"/>
              </a:spcAft>
              <a:buClr>
                <a:srgbClr val="9998FF"/>
              </a:buClr>
              <a:buSzPts val="2100"/>
              <a:buFont typeface="Barlow"/>
              <a:buNone/>
            </a:pPr>
            <a:r>
              <a:rPr b="1" i="0" lang="en-US" sz="2100" u="none" cap="none" strike="noStrike">
                <a:solidFill>
                  <a:srgbClr val="9998FF"/>
                </a:solidFill>
                <a:latin typeface="Barlow"/>
                <a:ea typeface="Barlow"/>
                <a:cs typeface="Barlow"/>
                <a:sym typeface="Barlow"/>
              </a:rPr>
              <a:t>Enhanced Features (Weeks 7-10)</a:t>
            </a:r>
            <a:endParaRPr b="0" i="0" sz="2100" u="none" cap="none" strike="noStrike"/>
          </a:p>
        </p:txBody>
      </p:sp>
      <p:sp>
        <p:nvSpPr>
          <p:cNvPr id="124" name="Google Shape;124;p16"/>
          <p:cNvSpPr/>
          <p:nvPr/>
        </p:nvSpPr>
        <p:spPr>
          <a:xfrm>
            <a:off x="7570589" y="2271593"/>
            <a:ext cx="6356509" cy="3249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4516"/>
              </a:lnSpc>
              <a:spcBef>
                <a:spcPts val="0"/>
              </a:spcBef>
              <a:spcAft>
                <a:spcPts val="0"/>
              </a:spcAft>
              <a:buClr>
                <a:srgbClr val="EEEFF5"/>
              </a:buClr>
              <a:buSzPts val="1550"/>
              <a:buFont typeface="Montserrat"/>
              <a:buChar char="•"/>
            </a:pPr>
            <a:r>
              <a:rPr b="0" i="0" lang="en-US" sz="1550" u="none" cap="none" strike="noStrike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rPr>
              <a:t>Advanced models</a:t>
            </a:r>
            <a:endParaRPr b="0" i="0" sz="1550" u="none" cap="none" strike="noStrike"/>
          </a:p>
        </p:txBody>
      </p:sp>
      <p:sp>
        <p:nvSpPr>
          <p:cNvPr id="125" name="Google Shape;125;p16"/>
          <p:cNvSpPr/>
          <p:nvPr/>
        </p:nvSpPr>
        <p:spPr>
          <a:xfrm>
            <a:off x="7570589" y="2667595"/>
            <a:ext cx="6356509" cy="3249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4516"/>
              </a:lnSpc>
              <a:spcBef>
                <a:spcPts val="0"/>
              </a:spcBef>
              <a:spcAft>
                <a:spcPts val="0"/>
              </a:spcAft>
              <a:buClr>
                <a:srgbClr val="EEEFF5"/>
              </a:buClr>
              <a:buSzPts val="1550"/>
              <a:buFont typeface="Montserrat"/>
              <a:buChar char="•"/>
            </a:pPr>
            <a:r>
              <a:rPr b="0" i="0" lang="en-US" sz="1550" u="none" cap="none" strike="noStrike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rPr>
              <a:t>Blockchain integration</a:t>
            </a:r>
            <a:endParaRPr b="0" i="0" sz="1550" u="none" cap="none" strike="noStrike"/>
          </a:p>
        </p:txBody>
      </p:sp>
      <p:sp>
        <p:nvSpPr>
          <p:cNvPr id="126" name="Google Shape;126;p16"/>
          <p:cNvSpPr/>
          <p:nvPr/>
        </p:nvSpPr>
        <p:spPr>
          <a:xfrm>
            <a:off x="7570589" y="3063597"/>
            <a:ext cx="6356509" cy="3249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4516"/>
              </a:lnSpc>
              <a:spcBef>
                <a:spcPts val="0"/>
              </a:spcBef>
              <a:spcAft>
                <a:spcPts val="0"/>
              </a:spcAft>
              <a:buClr>
                <a:srgbClr val="EEEFF5"/>
              </a:buClr>
              <a:buSzPts val="1550"/>
              <a:buFont typeface="Montserrat"/>
              <a:buChar char="•"/>
            </a:pPr>
            <a:r>
              <a:rPr b="0" i="0" lang="en-US" sz="1550" u="none" cap="none" strike="noStrike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rPr>
              <a:t>Policy insights</a:t>
            </a:r>
            <a:endParaRPr b="0" i="0" sz="1550" u="none" cap="none" strike="noStrike"/>
          </a:p>
        </p:txBody>
      </p:sp>
      <p:sp>
        <p:nvSpPr>
          <p:cNvPr id="127" name="Google Shape;127;p16"/>
          <p:cNvSpPr/>
          <p:nvPr/>
        </p:nvSpPr>
        <p:spPr>
          <a:xfrm>
            <a:off x="7570589" y="3571280"/>
            <a:ext cx="6356509" cy="3249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516"/>
              </a:lnSpc>
              <a:spcBef>
                <a:spcPts val="0"/>
              </a:spcBef>
              <a:spcAft>
                <a:spcPts val="0"/>
              </a:spcAft>
              <a:buClr>
                <a:srgbClr val="EEEFF5"/>
              </a:buClr>
              <a:buSzPts val="1550"/>
              <a:buFont typeface="Montserrat"/>
              <a:buNone/>
            </a:pPr>
            <a:r>
              <a:rPr b="1" i="0" lang="en-US" sz="1550" u="none" cap="none" strike="noStrike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rPr>
              <a:t>Everyone gets portfolio pieces!</a:t>
            </a:r>
            <a:endParaRPr b="0" i="0" sz="1550" u="none" cap="none" strike="noStrike"/>
          </a:p>
        </p:txBody>
      </p:sp>
      <p:pic>
        <p:nvPicPr>
          <p:cNvPr descr="preencoded.png" id="128" name="Google Shape;128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70589" y="4124682"/>
            <a:ext cx="6356509" cy="3575447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17" title="LUMIN.AI _ Neural Networks for Democratic Transparency.png"/>
          <p:cNvPicPr preferRelativeResize="0"/>
          <p:nvPr/>
        </p:nvPicPr>
        <p:blipFill rotWithShape="1">
          <a:blip r:embed="rId3">
            <a:alphaModFix/>
          </a:blip>
          <a:srcRect b="0" l="544" r="544" t="0"/>
          <a:stretch/>
        </p:blipFill>
        <p:spPr>
          <a:xfrm rot="5400000">
            <a:off x="5229425" y="1773759"/>
            <a:ext cx="4171549" cy="4171549"/>
          </a:xfrm>
          <a:prstGeom prst="rect">
            <a:avLst/>
          </a:prstGeom>
          <a:noFill/>
          <a:ln>
            <a:noFill/>
          </a:ln>
          <a:effectLst>
            <a:outerShdw blurRad="185738" rotWithShape="0" algn="bl" dir="4080000" dist="190500">
              <a:srgbClr val="000000">
                <a:alpha val="58000"/>
              </a:srgbClr>
            </a:outerShdw>
          </a:effectLst>
        </p:spPr>
      </p:pic>
      <p:sp>
        <p:nvSpPr>
          <p:cNvPr id="135" name="Google Shape;135;p17"/>
          <p:cNvSpPr/>
          <p:nvPr/>
        </p:nvSpPr>
        <p:spPr>
          <a:xfrm>
            <a:off x="667941" y="717234"/>
            <a:ext cx="10439100" cy="65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0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50"/>
              <a:buFont typeface="Barlow"/>
              <a:buNone/>
            </a:pPr>
            <a:r>
              <a:rPr b="1" i="0" lang="en-US" sz="3950" u="none" cap="none" strike="noStrik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🔗🏛️</a:t>
            </a:r>
            <a:r>
              <a:rPr b="1" i="0" lang="en-US" sz="3950" u="none" cap="none" strike="noStrike">
                <a:solidFill>
                  <a:srgbClr val="9998FF"/>
                </a:solidFill>
                <a:latin typeface="Barlow"/>
                <a:ea typeface="Barlow"/>
                <a:cs typeface="Barlow"/>
                <a:sym typeface="Barlow"/>
              </a:rPr>
              <a:t> Bridging Digital &amp; Traditional Governance</a:t>
            </a:r>
            <a:endParaRPr b="0" i="0" sz="3950" u="none" cap="none" strike="noStrike"/>
          </a:p>
        </p:txBody>
      </p:sp>
      <p:sp>
        <p:nvSpPr>
          <p:cNvPr id="136" name="Google Shape;136;p17"/>
          <p:cNvSpPr/>
          <p:nvPr/>
        </p:nvSpPr>
        <p:spPr>
          <a:xfrm>
            <a:off x="2656642" y="2181582"/>
            <a:ext cx="2511147" cy="3138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25641"/>
              </a:lnSpc>
              <a:spcBef>
                <a:spcPts val="0"/>
              </a:spcBef>
              <a:spcAft>
                <a:spcPts val="0"/>
              </a:spcAft>
              <a:buClr>
                <a:srgbClr val="EEEFF5"/>
              </a:buClr>
              <a:buSzPts val="1950"/>
              <a:buFont typeface="Barlow"/>
              <a:buNone/>
            </a:pPr>
            <a:r>
              <a:rPr b="1" i="0" lang="en-US" sz="1950" u="none" cap="none" strike="noStrike">
                <a:solidFill>
                  <a:srgbClr val="EEEFF5"/>
                </a:solidFill>
                <a:latin typeface="Barlow"/>
                <a:ea typeface="Barlow"/>
                <a:cs typeface="Barlow"/>
                <a:sym typeface="Barlow"/>
              </a:rPr>
              <a:t>Deep Learning Track</a:t>
            </a:r>
            <a:endParaRPr b="0" i="0" sz="1950" u="none" cap="none" strike="noStrike"/>
          </a:p>
        </p:txBody>
      </p:sp>
      <p:sp>
        <p:nvSpPr>
          <p:cNvPr id="137" name="Google Shape;137;p17"/>
          <p:cNvSpPr/>
          <p:nvPr/>
        </p:nvSpPr>
        <p:spPr>
          <a:xfrm>
            <a:off x="667941" y="2609850"/>
            <a:ext cx="4499848" cy="3052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EEEFF5"/>
              </a:buClr>
              <a:buSzPts val="1500"/>
              <a:buFont typeface="Montserrat"/>
              <a:buNone/>
            </a:pPr>
            <a:r>
              <a:rPr b="0" i="0" lang="en-US" sz="1500" u="none" cap="none" strike="noStrike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rPr>
              <a:t>Analyze how people talk about governance.</a:t>
            </a:r>
            <a:endParaRPr b="0" i="0" sz="1500" u="none" cap="none" strike="noStrike"/>
          </a:p>
        </p:txBody>
      </p:sp>
      <p:sp>
        <p:nvSpPr>
          <p:cNvPr id="138" name="Google Shape;138;p17"/>
          <p:cNvSpPr/>
          <p:nvPr/>
        </p:nvSpPr>
        <p:spPr>
          <a:xfrm>
            <a:off x="667941" y="3029545"/>
            <a:ext cx="4499848" cy="61055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EEEFF5"/>
              </a:buClr>
              <a:buSzPts val="1500"/>
              <a:buFont typeface="Montserrat"/>
              <a:buChar char="•"/>
            </a:pPr>
            <a:r>
              <a:rPr b="0" i="0" lang="en-US" sz="1500" u="none" cap="none" strike="noStrike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rPr>
              <a:t>Train AI on </a:t>
            </a:r>
            <a:r>
              <a:rPr lang="en-US" sz="1500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r>
              <a:rPr b="0" i="0" lang="en-US" sz="1500" u="none" cap="none" strike="noStrike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rPr>
              <a:t>,000+ governance proposals (Compound</a:t>
            </a:r>
            <a:r>
              <a:rPr lang="en-US" sz="1500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rPr>
              <a:t>,</a:t>
            </a:r>
            <a:r>
              <a:rPr b="0" i="0" lang="en-US" sz="1500" u="none" cap="none" strike="noStrike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rPr>
              <a:t> Aave or Uniswap)</a:t>
            </a:r>
            <a:endParaRPr b="0" i="0" sz="1500" u="none" cap="none" strike="noStrike"/>
          </a:p>
        </p:txBody>
      </p:sp>
      <p:sp>
        <p:nvSpPr>
          <p:cNvPr id="139" name="Google Shape;139;p17"/>
          <p:cNvSpPr/>
          <p:nvPr/>
        </p:nvSpPr>
        <p:spPr>
          <a:xfrm>
            <a:off x="667941" y="3706892"/>
            <a:ext cx="4499848" cy="3052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EEEFF5"/>
              </a:buClr>
              <a:buSzPts val="1500"/>
              <a:buFont typeface="Montserrat"/>
              <a:buChar char="•"/>
            </a:pPr>
            <a:r>
              <a:rPr b="0" i="0" lang="en-US" sz="1500" u="none" cap="none" strike="noStrike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rPr>
              <a:t>Predict proposal outcomes (65% baseline)</a:t>
            </a:r>
            <a:endParaRPr b="0" i="0" sz="1500" u="none" cap="none" strike="noStrike"/>
          </a:p>
        </p:txBody>
      </p:sp>
      <p:sp>
        <p:nvSpPr>
          <p:cNvPr id="140" name="Google Shape;140;p17"/>
          <p:cNvSpPr/>
          <p:nvPr/>
        </p:nvSpPr>
        <p:spPr>
          <a:xfrm>
            <a:off x="667941" y="4078962"/>
            <a:ext cx="4499848" cy="3052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EEEFF5"/>
              </a:buClr>
              <a:buSzPts val="1500"/>
              <a:buFont typeface="Montserrat"/>
              <a:buChar char="•"/>
            </a:pPr>
            <a:r>
              <a:rPr b="0" i="0" lang="en-US" sz="1500" u="none" cap="none" strike="noStrike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rPr>
              <a:t>AI reads governance forums!</a:t>
            </a:r>
            <a:endParaRPr b="0" i="0" sz="1500" u="none" cap="none" strike="noStrike"/>
          </a:p>
        </p:txBody>
      </p:sp>
      <p:sp>
        <p:nvSpPr>
          <p:cNvPr id="141" name="Google Shape;141;p17"/>
          <p:cNvSpPr/>
          <p:nvPr/>
        </p:nvSpPr>
        <p:spPr>
          <a:xfrm>
            <a:off x="9462611" y="2334220"/>
            <a:ext cx="2511147" cy="3138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641"/>
              </a:lnSpc>
              <a:spcBef>
                <a:spcPts val="0"/>
              </a:spcBef>
              <a:spcAft>
                <a:spcPts val="0"/>
              </a:spcAft>
              <a:buClr>
                <a:srgbClr val="EEEFF5"/>
              </a:buClr>
              <a:buSzPts val="1950"/>
              <a:buFont typeface="Barlow"/>
              <a:buNone/>
            </a:pPr>
            <a:r>
              <a:rPr b="1" i="0" lang="en-US" sz="1950" u="none" cap="none" strike="noStrike">
                <a:solidFill>
                  <a:srgbClr val="EEEFF5"/>
                </a:solidFill>
                <a:latin typeface="Barlow"/>
                <a:ea typeface="Barlow"/>
                <a:cs typeface="Barlow"/>
                <a:sym typeface="Barlow"/>
              </a:rPr>
              <a:t>Data Science Track</a:t>
            </a:r>
            <a:endParaRPr b="0" i="0" sz="1950" u="none" cap="none" strike="noStrike"/>
          </a:p>
        </p:txBody>
      </p:sp>
      <p:sp>
        <p:nvSpPr>
          <p:cNvPr id="142" name="Google Shape;142;p17"/>
          <p:cNvSpPr/>
          <p:nvPr/>
        </p:nvSpPr>
        <p:spPr>
          <a:xfrm>
            <a:off x="9462611" y="2762488"/>
            <a:ext cx="4499848" cy="3052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EEEFF5"/>
              </a:buClr>
              <a:buSzPts val="1500"/>
              <a:buFont typeface="Montserrat"/>
              <a:buNone/>
            </a:pPr>
            <a:r>
              <a:rPr b="0" i="0" lang="en-US" sz="1500" u="none" cap="none" strike="noStrike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rPr>
              <a:t>Compare digital vs. traditional democracy.</a:t>
            </a:r>
            <a:endParaRPr b="0" i="0" sz="1500" u="none" cap="none" strike="noStrike"/>
          </a:p>
        </p:txBody>
      </p:sp>
      <p:sp>
        <p:nvSpPr>
          <p:cNvPr id="143" name="Google Shape;143;p17"/>
          <p:cNvSpPr/>
          <p:nvPr/>
        </p:nvSpPr>
        <p:spPr>
          <a:xfrm>
            <a:off x="9462611" y="3182183"/>
            <a:ext cx="4499848" cy="3052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EEEFF5"/>
              </a:buClr>
              <a:buSzPts val="1500"/>
              <a:buFont typeface="Montserrat"/>
              <a:buChar char="•"/>
            </a:pPr>
            <a:r>
              <a:rPr b="0" i="0" lang="en-US" sz="1500" u="none" cap="none" strike="noStrike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rPr>
              <a:t>Dataset 1: Estonian elections (1M+ votes)</a:t>
            </a:r>
            <a:endParaRPr b="0" i="0" sz="1500" u="none" cap="none" strike="noStrike"/>
          </a:p>
        </p:txBody>
      </p:sp>
      <p:sp>
        <p:nvSpPr>
          <p:cNvPr id="144" name="Google Shape;144;p17"/>
          <p:cNvSpPr/>
          <p:nvPr/>
        </p:nvSpPr>
        <p:spPr>
          <a:xfrm>
            <a:off x="9462611" y="3554254"/>
            <a:ext cx="4499848" cy="3052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EEEFF5"/>
              </a:buClr>
              <a:buSzPts val="1500"/>
              <a:buFont typeface="Montserrat"/>
              <a:buChar char="•"/>
            </a:pPr>
            <a:r>
              <a:rPr b="0" i="0" lang="en-US" sz="1500" u="none" cap="none" strike="noStrike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rPr>
              <a:t>Dataset 2: DAO voting patterns (50K+ votes)</a:t>
            </a:r>
            <a:endParaRPr b="0" i="0" sz="1500" u="none" cap="none" strike="noStrike"/>
          </a:p>
        </p:txBody>
      </p:sp>
      <p:sp>
        <p:nvSpPr>
          <p:cNvPr id="145" name="Google Shape;145;p17"/>
          <p:cNvSpPr/>
          <p:nvPr/>
        </p:nvSpPr>
        <p:spPr>
          <a:xfrm>
            <a:off x="9462611" y="3926324"/>
            <a:ext cx="4499848" cy="3052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EEEFF5"/>
              </a:buClr>
              <a:buSzPts val="1500"/>
              <a:buFont typeface="Montserrat"/>
              <a:buChar char="•"/>
            </a:pPr>
            <a:r>
              <a:rPr b="0" i="0" lang="en-US" sz="1500" u="none" cap="none" strike="noStrike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rPr>
              <a:t>Discover what drives online participation</a:t>
            </a:r>
            <a:endParaRPr b="0" i="0" sz="1500" u="none" cap="none" strike="noStrike"/>
          </a:p>
        </p:txBody>
      </p:sp>
      <p:sp>
        <p:nvSpPr>
          <p:cNvPr id="146" name="Google Shape;146;p17"/>
          <p:cNvSpPr/>
          <p:nvPr/>
        </p:nvSpPr>
        <p:spPr>
          <a:xfrm>
            <a:off x="9462611" y="4670465"/>
            <a:ext cx="2678787" cy="3138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641"/>
              </a:lnSpc>
              <a:spcBef>
                <a:spcPts val="0"/>
              </a:spcBef>
              <a:spcAft>
                <a:spcPts val="0"/>
              </a:spcAft>
              <a:buClr>
                <a:srgbClr val="EEEFF5"/>
              </a:buClr>
              <a:buSzPts val="1950"/>
              <a:buFont typeface="Barlow"/>
              <a:buNone/>
            </a:pPr>
            <a:r>
              <a:rPr b="1" i="0" lang="en-US" sz="1950" u="none" cap="none" strike="noStrike">
                <a:solidFill>
                  <a:srgbClr val="EEEFF5"/>
                </a:solidFill>
                <a:latin typeface="Barlow"/>
                <a:ea typeface="Barlow"/>
                <a:cs typeface="Barlow"/>
                <a:sym typeface="Barlow"/>
              </a:rPr>
              <a:t>Web Development Track</a:t>
            </a:r>
            <a:endParaRPr b="0" i="0" sz="1950" u="none" cap="none" strike="noStrike"/>
          </a:p>
        </p:txBody>
      </p:sp>
      <p:sp>
        <p:nvSpPr>
          <p:cNvPr id="147" name="Google Shape;147;p17"/>
          <p:cNvSpPr/>
          <p:nvPr/>
        </p:nvSpPr>
        <p:spPr>
          <a:xfrm>
            <a:off x="9462611" y="5098733"/>
            <a:ext cx="4499848" cy="3052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EEEFF5"/>
              </a:buClr>
              <a:buSzPts val="1500"/>
              <a:buFont typeface="Montserrat"/>
              <a:buNone/>
            </a:pPr>
            <a:r>
              <a:rPr b="0" i="0" lang="en-US" sz="1500" u="none" cap="none" strike="noStrike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rPr>
              <a:t>Build a democracy comparison dashboard.</a:t>
            </a:r>
            <a:endParaRPr b="0" i="0" sz="1500" u="none" cap="none" strike="noStrike"/>
          </a:p>
        </p:txBody>
      </p:sp>
      <p:sp>
        <p:nvSpPr>
          <p:cNvPr id="148" name="Google Shape;148;p17"/>
          <p:cNvSpPr/>
          <p:nvPr/>
        </p:nvSpPr>
        <p:spPr>
          <a:xfrm>
            <a:off x="9462611" y="5518428"/>
            <a:ext cx="4499848" cy="3052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EEEFF5"/>
              </a:buClr>
              <a:buSzPts val="1500"/>
              <a:buFont typeface="Montserrat"/>
              <a:buChar char="•"/>
            </a:pPr>
            <a:r>
              <a:rPr b="0" i="0" lang="en-US" sz="1500" u="none" cap="none" strike="noStrike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rPr>
              <a:t>Connect: The Graph API (blockchain data)</a:t>
            </a:r>
            <a:endParaRPr b="0" i="0" sz="1500" u="none" cap="none" strike="noStrike"/>
          </a:p>
        </p:txBody>
      </p:sp>
      <p:sp>
        <p:nvSpPr>
          <p:cNvPr id="149" name="Google Shape;149;p17"/>
          <p:cNvSpPr/>
          <p:nvPr/>
        </p:nvSpPr>
        <p:spPr>
          <a:xfrm>
            <a:off x="9462611" y="5890498"/>
            <a:ext cx="4499848" cy="3052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EEEFF5"/>
              </a:buClr>
              <a:buSzPts val="1500"/>
              <a:buFont typeface="Montserrat"/>
              <a:buChar char="•"/>
            </a:pPr>
            <a:r>
              <a:rPr b="0" i="0" lang="en-US" sz="1500" u="none" cap="none" strike="noStrike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rPr>
              <a:t>Connect: Estonian Open Data Portal</a:t>
            </a:r>
            <a:endParaRPr b="0" i="0" sz="1500" u="none" cap="none" strike="noStrike"/>
          </a:p>
        </p:txBody>
      </p:sp>
      <p:sp>
        <p:nvSpPr>
          <p:cNvPr id="150" name="Google Shape;150;p17"/>
          <p:cNvSpPr/>
          <p:nvPr/>
        </p:nvSpPr>
        <p:spPr>
          <a:xfrm>
            <a:off x="9462611" y="6262568"/>
            <a:ext cx="4499848" cy="3052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EEEFF5"/>
              </a:buClr>
              <a:buSzPts val="1500"/>
              <a:buFont typeface="Montserrat"/>
              <a:buChar char="•"/>
            </a:pPr>
            <a:r>
              <a:rPr b="0" i="0" lang="en-US" sz="1500" u="none" cap="none" strike="noStrike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rPr>
              <a:t>Display: Real-time governance metrics</a:t>
            </a:r>
            <a:endParaRPr b="0" i="0" sz="1500" u="none" cap="none" strike="noStrike"/>
          </a:p>
        </p:txBody>
      </p:sp>
      <p:sp>
        <p:nvSpPr>
          <p:cNvPr id="151" name="Google Shape;151;p17"/>
          <p:cNvSpPr/>
          <p:nvPr/>
        </p:nvSpPr>
        <p:spPr>
          <a:xfrm>
            <a:off x="2656642" y="4670465"/>
            <a:ext cx="2511147" cy="3138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25641"/>
              </a:lnSpc>
              <a:spcBef>
                <a:spcPts val="0"/>
              </a:spcBef>
              <a:spcAft>
                <a:spcPts val="0"/>
              </a:spcAft>
              <a:buClr>
                <a:srgbClr val="EEEFF5"/>
              </a:buClr>
              <a:buSzPts val="1950"/>
              <a:buFont typeface="Barlow"/>
              <a:buNone/>
            </a:pPr>
            <a:r>
              <a:rPr b="1" i="0" lang="en-US" sz="1950" u="none" cap="none" strike="noStrike">
                <a:solidFill>
                  <a:srgbClr val="EEEFF5"/>
                </a:solidFill>
                <a:latin typeface="Barlow"/>
                <a:ea typeface="Barlow"/>
                <a:cs typeface="Barlow"/>
                <a:sym typeface="Barlow"/>
              </a:rPr>
              <a:t>UX Design Track</a:t>
            </a:r>
            <a:endParaRPr b="0" i="0" sz="1950" u="none" cap="none" strike="noStrike"/>
          </a:p>
        </p:txBody>
      </p:sp>
      <p:sp>
        <p:nvSpPr>
          <p:cNvPr id="152" name="Google Shape;152;p17"/>
          <p:cNvSpPr/>
          <p:nvPr/>
        </p:nvSpPr>
        <p:spPr>
          <a:xfrm>
            <a:off x="667941" y="5098733"/>
            <a:ext cx="4499848" cy="3052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EEEFF5"/>
              </a:buClr>
              <a:buSzPts val="1500"/>
              <a:buFont typeface="Montserrat"/>
              <a:buNone/>
            </a:pPr>
            <a:r>
              <a:rPr b="0" i="0" lang="en-US" sz="1500" u="none" cap="none" strike="noStrike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rPr>
              <a:t>Design for crypto natives &amp; citizens.</a:t>
            </a:r>
            <a:endParaRPr b="0" i="0" sz="1500" u="none" cap="none" strike="noStrike"/>
          </a:p>
        </p:txBody>
      </p:sp>
      <p:sp>
        <p:nvSpPr>
          <p:cNvPr id="153" name="Google Shape;153;p17"/>
          <p:cNvSpPr/>
          <p:nvPr/>
        </p:nvSpPr>
        <p:spPr>
          <a:xfrm>
            <a:off x="667941" y="5518428"/>
            <a:ext cx="4499848" cy="3052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EEEFF5"/>
              </a:buClr>
              <a:buSzPts val="1500"/>
              <a:buFont typeface="Montserrat"/>
              <a:buChar char="•"/>
            </a:pPr>
            <a:r>
              <a:rPr b="0" i="0" lang="en-US" sz="1500" u="none" cap="none" strike="noStrike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rPr>
              <a:t>Research: GitcoinDAO user voting</a:t>
            </a:r>
            <a:endParaRPr b="0" i="0" sz="1500" u="none" cap="none" strike="noStrike"/>
          </a:p>
        </p:txBody>
      </p:sp>
      <p:sp>
        <p:nvSpPr>
          <p:cNvPr id="154" name="Google Shape;154;p17"/>
          <p:cNvSpPr/>
          <p:nvPr/>
        </p:nvSpPr>
        <p:spPr>
          <a:xfrm>
            <a:off x="667941" y="5890498"/>
            <a:ext cx="4499848" cy="3052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EEEFF5"/>
              </a:buClr>
              <a:buSzPts val="1500"/>
              <a:buFont typeface="Montserrat"/>
              <a:buChar char="•"/>
            </a:pPr>
            <a:r>
              <a:rPr b="0" i="0" lang="en-US" sz="1500" u="none" cap="none" strike="noStrike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rPr>
              <a:t>Study: Swiss e-voting interfaces</a:t>
            </a:r>
            <a:endParaRPr b="0" i="0" sz="1500" u="none" cap="none" strike="noStrike"/>
          </a:p>
        </p:txBody>
      </p:sp>
      <p:sp>
        <p:nvSpPr>
          <p:cNvPr id="155" name="Google Shape;155;p17"/>
          <p:cNvSpPr/>
          <p:nvPr/>
        </p:nvSpPr>
        <p:spPr>
          <a:xfrm>
            <a:off x="667941" y="6262568"/>
            <a:ext cx="4499848" cy="3052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EEEFF5"/>
              </a:buClr>
              <a:buSzPts val="1500"/>
              <a:buFont typeface="Montserrat"/>
              <a:buChar char="•"/>
            </a:pPr>
            <a:r>
              <a:rPr b="0" i="0" lang="en-US" sz="1500" u="none" cap="none" strike="noStrike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rPr>
              <a:t>Create: One interface for everyone</a:t>
            </a:r>
            <a:endParaRPr b="0" i="0" sz="1500" u="none" cap="none" strike="noStrike"/>
          </a:p>
        </p:txBody>
      </p:sp>
      <p:grpSp>
        <p:nvGrpSpPr>
          <p:cNvPr id="156" name="Google Shape;156;p17"/>
          <p:cNvGrpSpPr/>
          <p:nvPr/>
        </p:nvGrpSpPr>
        <p:grpSpPr>
          <a:xfrm>
            <a:off x="5424908" y="2087485"/>
            <a:ext cx="3636188" cy="3430941"/>
            <a:chOff x="5542258" y="2117235"/>
            <a:chExt cx="3636188" cy="3430941"/>
          </a:xfrm>
        </p:grpSpPr>
        <p:grpSp>
          <p:nvGrpSpPr>
            <p:cNvPr id="157" name="Google Shape;157;p17"/>
            <p:cNvGrpSpPr/>
            <p:nvPr/>
          </p:nvGrpSpPr>
          <p:grpSpPr>
            <a:xfrm>
              <a:off x="5542260" y="2117237"/>
              <a:ext cx="877690" cy="877690"/>
              <a:chOff x="5801856" y="2861370"/>
              <a:chExt cx="477083" cy="477083"/>
            </a:xfrm>
          </p:grpSpPr>
          <p:sp>
            <p:nvSpPr>
              <p:cNvPr id="158" name="Google Shape;158;p17"/>
              <p:cNvSpPr/>
              <p:nvPr/>
            </p:nvSpPr>
            <p:spPr>
              <a:xfrm>
                <a:off x="5801856" y="2861370"/>
                <a:ext cx="477083" cy="477083"/>
              </a:xfrm>
              <a:prstGeom prst="roundRect">
                <a:avLst>
                  <a:gd fmla="val 1914731" name="adj"/>
                </a:avLst>
              </a:prstGeom>
              <a:solidFill>
                <a:srgbClr val="282C32"/>
              </a:solidFill>
              <a:ln>
                <a:noFill/>
              </a:ln>
              <a:effectLst>
                <a:outerShdw rotWithShape="0" algn="bl" dir="2160000" dist="76200">
                  <a:srgbClr val="000000">
                    <a:alpha val="44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descr="preencoded.png" id="159" name="Google Shape;159;p17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5933063" y="2965668"/>
                <a:ext cx="214670" cy="268367"/>
              </a:xfrm>
              <a:prstGeom prst="rect">
                <a:avLst/>
              </a:prstGeom>
              <a:noFill/>
              <a:ln>
                <a:noFill/>
              </a:ln>
              <a:effectLst>
                <a:outerShdw rotWithShape="0" algn="bl" dir="2160000" dist="76200">
                  <a:srgbClr val="000000">
                    <a:alpha val="44000"/>
                  </a:srgbClr>
                </a:outerShdw>
              </a:effectLst>
            </p:spPr>
          </p:pic>
        </p:grpSp>
        <p:grpSp>
          <p:nvGrpSpPr>
            <p:cNvPr id="160" name="Google Shape;160;p17"/>
            <p:cNvGrpSpPr/>
            <p:nvPr/>
          </p:nvGrpSpPr>
          <p:grpSpPr>
            <a:xfrm>
              <a:off x="8300752" y="2117235"/>
              <a:ext cx="877690" cy="877690"/>
              <a:chOff x="8300740" y="2861370"/>
              <a:chExt cx="477083" cy="477083"/>
            </a:xfrm>
          </p:grpSpPr>
          <p:sp>
            <p:nvSpPr>
              <p:cNvPr id="161" name="Google Shape;161;p17"/>
              <p:cNvSpPr/>
              <p:nvPr/>
            </p:nvSpPr>
            <p:spPr>
              <a:xfrm>
                <a:off x="8300740" y="2861370"/>
                <a:ext cx="477083" cy="477083"/>
              </a:xfrm>
              <a:prstGeom prst="roundRect">
                <a:avLst>
                  <a:gd fmla="val 1914731" name="adj"/>
                </a:avLst>
              </a:prstGeom>
              <a:solidFill>
                <a:srgbClr val="282C32"/>
              </a:solidFill>
              <a:ln>
                <a:noFill/>
              </a:ln>
              <a:effectLst>
                <a:outerShdw rotWithShape="0" algn="bl" dir="2160000" dist="76200">
                  <a:srgbClr val="000000">
                    <a:alpha val="44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descr="preencoded.png" id="162" name="Google Shape;162;p17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8431947" y="2965668"/>
                <a:ext cx="214670" cy="268367"/>
              </a:xfrm>
              <a:prstGeom prst="rect">
                <a:avLst/>
              </a:prstGeom>
              <a:noFill/>
              <a:ln>
                <a:noFill/>
              </a:ln>
              <a:effectLst>
                <a:outerShdw rotWithShape="0" algn="bl" dir="2160000" dist="76200">
                  <a:srgbClr val="000000">
                    <a:alpha val="44000"/>
                  </a:srgbClr>
                </a:outerShdw>
              </a:effectLst>
            </p:spPr>
          </p:pic>
        </p:grpSp>
        <p:grpSp>
          <p:nvGrpSpPr>
            <p:cNvPr id="163" name="Google Shape;163;p17"/>
            <p:cNvGrpSpPr/>
            <p:nvPr/>
          </p:nvGrpSpPr>
          <p:grpSpPr>
            <a:xfrm>
              <a:off x="8300756" y="4670483"/>
              <a:ext cx="877690" cy="877690"/>
              <a:chOff x="8300740" y="5360253"/>
              <a:chExt cx="477083" cy="477083"/>
            </a:xfrm>
          </p:grpSpPr>
          <p:sp>
            <p:nvSpPr>
              <p:cNvPr id="164" name="Google Shape;164;p17"/>
              <p:cNvSpPr/>
              <p:nvPr/>
            </p:nvSpPr>
            <p:spPr>
              <a:xfrm>
                <a:off x="8300740" y="5360253"/>
                <a:ext cx="477083" cy="477083"/>
              </a:xfrm>
              <a:prstGeom prst="roundRect">
                <a:avLst>
                  <a:gd fmla="val 1914731" name="adj"/>
                </a:avLst>
              </a:prstGeom>
              <a:solidFill>
                <a:srgbClr val="282C32"/>
              </a:solidFill>
              <a:ln>
                <a:noFill/>
              </a:ln>
              <a:effectLst>
                <a:outerShdw rotWithShape="0" algn="bl" dir="2160000" dist="76200">
                  <a:srgbClr val="000000">
                    <a:alpha val="44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descr="preencoded.png" id="165" name="Google Shape;165;p17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8431947" y="5464552"/>
                <a:ext cx="214670" cy="268367"/>
              </a:xfrm>
              <a:prstGeom prst="rect">
                <a:avLst/>
              </a:prstGeom>
              <a:noFill/>
              <a:ln>
                <a:noFill/>
              </a:ln>
              <a:effectLst>
                <a:outerShdw rotWithShape="0" algn="bl" dir="2160000" dist="76200">
                  <a:srgbClr val="000000">
                    <a:alpha val="44000"/>
                  </a:srgbClr>
                </a:outerShdw>
              </a:effectLst>
            </p:spPr>
          </p:pic>
        </p:grpSp>
        <p:grpSp>
          <p:nvGrpSpPr>
            <p:cNvPr id="166" name="Google Shape;166;p17"/>
            <p:cNvGrpSpPr/>
            <p:nvPr/>
          </p:nvGrpSpPr>
          <p:grpSpPr>
            <a:xfrm>
              <a:off x="5542258" y="4670487"/>
              <a:ext cx="877690" cy="877690"/>
              <a:chOff x="5801856" y="5360253"/>
              <a:chExt cx="477083" cy="477083"/>
            </a:xfrm>
          </p:grpSpPr>
          <p:sp>
            <p:nvSpPr>
              <p:cNvPr id="167" name="Google Shape;167;p17"/>
              <p:cNvSpPr/>
              <p:nvPr/>
            </p:nvSpPr>
            <p:spPr>
              <a:xfrm>
                <a:off x="5801856" y="5360253"/>
                <a:ext cx="477083" cy="477083"/>
              </a:xfrm>
              <a:prstGeom prst="roundRect">
                <a:avLst>
                  <a:gd fmla="val 1914731" name="adj"/>
                </a:avLst>
              </a:prstGeom>
              <a:solidFill>
                <a:srgbClr val="282C32"/>
              </a:solidFill>
              <a:ln>
                <a:noFill/>
              </a:ln>
              <a:effectLst>
                <a:outerShdw rotWithShape="0" algn="bl" dir="2160000" dist="76200">
                  <a:srgbClr val="000000">
                    <a:alpha val="44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descr="preencoded.png" id="168" name="Google Shape;168;p17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5933063" y="5464552"/>
                <a:ext cx="214670" cy="268367"/>
              </a:xfrm>
              <a:prstGeom prst="rect">
                <a:avLst/>
              </a:prstGeom>
              <a:noFill/>
              <a:ln>
                <a:noFill/>
              </a:ln>
              <a:effectLst>
                <a:outerShdw rotWithShape="0" algn="bl" dir="2160000" dist="76200">
                  <a:srgbClr val="000000">
                    <a:alpha val="44000"/>
                  </a:srgbClr>
                </a:outerShdw>
              </a:effectLst>
            </p:spPr>
          </p:pic>
        </p:grpSp>
      </p:grpSp>
      <p:sp>
        <p:nvSpPr>
          <p:cNvPr id="169" name="Google Shape;169;p17"/>
          <p:cNvSpPr/>
          <p:nvPr/>
        </p:nvSpPr>
        <p:spPr>
          <a:xfrm>
            <a:off x="667941" y="6782514"/>
            <a:ext cx="13294519" cy="3052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EEEFF5"/>
              </a:buClr>
              <a:buSzPts val="1500"/>
              <a:buFont typeface="Montserrat"/>
              <a:buNone/>
            </a:pPr>
            <a:r>
              <a:rPr b="0" i="0" lang="en-US" sz="1500" u="none" cap="none" strike="noStrike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rPr>
              <a:t>All tracks build toward a hybrid governance model.</a:t>
            </a:r>
            <a:endParaRPr b="0" i="0" sz="1500" u="none" cap="none" strike="noStrike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8"/>
          <p:cNvSpPr/>
          <p:nvPr/>
        </p:nvSpPr>
        <p:spPr>
          <a:xfrm>
            <a:off x="758309" y="956667"/>
            <a:ext cx="7990761" cy="712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842"/>
              </a:lnSpc>
              <a:spcBef>
                <a:spcPts val="0"/>
              </a:spcBef>
              <a:spcAft>
                <a:spcPts val="0"/>
              </a:spcAft>
              <a:buClr>
                <a:srgbClr val="9998FF"/>
              </a:buClr>
              <a:buSzPts val="4450"/>
              <a:buFont typeface="Barlow"/>
              <a:buNone/>
            </a:pPr>
            <a:r>
              <a:rPr b="1" i="0" lang="en-US" sz="4450" u="none" cap="none" strike="noStrike">
                <a:solidFill>
                  <a:srgbClr val="9998FF"/>
                </a:solidFill>
                <a:latin typeface="Barlow"/>
                <a:ea typeface="Barlow"/>
                <a:cs typeface="Barlow"/>
                <a:sym typeface="Barlow"/>
              </a:rPr>
              <a:t>Rich Datasets from Both Worlds</a:t>
            </a:r>
            <a:endParaRPr b="0" i="0" sz="4450" u="none" cap="none" strike="noStrike"/>
          </a:p>
        </p:txBody>
      </p:sp>
      <p:sp>
        <p:nvSpPr>
          <p:cNvPr id="176" name="Google Shape;176;p18"/>
          <p:cNvSpPr/>
          <p:nvPr/>
        </p:nvSpPr>
        <p:spPr>
          <a:xfrm>
            <a:off x="758309" y="2210872"/>
            <a:ext cx="3852029" cy="3714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Barlow"/>
              <a:buNone/>
            </a:pPr>
            <a:r>
              <a:rPr b="1" i="0" lang="en-US" sz="2200" u="none" cap="none" strike="noStrik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✅</a:t>
            </a:r>
            <a:r>
              <a:rPr b="1" i="0" lang="en-US" sz="2200" u="none" cap="none" strike="noStrike">
                <a:solidFill>
                  <a:srgbClr val="9998FF"/>
                </a:solidFill>
                <a:latin typeface="Barlow"/>
                <a:ea typeface="Barlow"/>
                <a:cs typeface="Barlow"/>
                <a:sym typeface="Barlow"/>
              </a:rPr>
              <a:t> Structured &amp; Ready to Use:</a:t>
            </a:r>
            <a:endParaRPr b="0" i="0" sz="2200" u="none" cap="none" strike="noStrike"/>
          </a:p>
        </p:txBody>
      </p:sp>
      <p:sp>
        <p:nvSpPr>
          <p:cNvPr id="177" name="Google Shape;177;p18"/>
          <p:cNvSpPr/>
          <p:nvPr/>
        </p:nvSpPr>
        <p:spPr>
          <a:xfrm>
            <a:off x="758309" y="2798921"/>
            <a:ext cx="3258979" cy="3714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Barlow"/>
              <a:buNone/>
            </a:pPr>
            <a:r>
              <a:rPr b="1" i="0" lang="en-US" sz="2200" u="none" cap="none" strike="noStrik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🏛️</a:t>
            </a:r>
            <a:r>
              <a:rPr b="1" i="0" lang="en-US" sz="2200" u="none" cap="none" strike="noStrike">
                <a:solidFill>
                  <a:srgbClr val="9998FF"/>
                </a:solidFill>
                <a:latin typeface="Barlow"/>
                <a:ea typeface="Barlow"/>
                <a:cs typeface="Barlow"/>
                <a:sym typeface="Barlow"/>
              </a:rPr>
              <a:t> Traditional Democracy</a:t>
            </a:r>
            <a:endParaRPr b="0" i="0" sz="2200" u="none" cap="none" strike="noStrike"/>
          </a:p>
        </p:txBody>
      </p:sp>
      <p:sp>
        <p:nvSpPr>
          <p:cNvPr id="178" name="Google Shape;178;p18"/>
          <p:cNvSpPr/>
          <p:nvPr/>
        </p:nvSpPr>
        <p:spPr>
          <a:xfrm>
            <a:off x="758309" y="3386971"/>
            <a:ext cx="5201126" cy="3467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EEEFF5"/>
              </a:buClr>
              <a:buSzPts val="1700"/>
              <a:buFont typeface="Montserrat"/>
              <a:buChar char="•"/>
            </a:pPr>
            <a:r>
              <a:rPr b="0" i="0" lang="en-US" sz="1700" u="none" cap="none" strike="noStrike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rPr>
              <a:t>Estonian Elections: 2013-2023 (CSV/XML)</a:t>
            </a:r>
            <a:endParaRPr b="0" i="0" sz="1700" u="none" cap="none" strike="noStrike"/>
          </a:p>
        </p:txBody>
      </p:sp>
      <p:sp>
        <p:nvSpPr>
          <p:cNvPr id="179" name="Google Shape;179;p18"/>
          <p:cNvSpPr/>
          <p:nvPr/>
        </p:nvSpPr>
        <p:spPr>
          <a:xfrm>
            <a:off x="758309" y="3809405"/>
            <a:ext cx="5201126" cy="3467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EEEFF5"/>
              </a:buClr>
              <a:buSzPts val="1700"/>
              <a:buFont typeface="Montserrat"/>
              <a:buChar char="•"/>
            </a:pPr>
            <a:r>
              <a:rPr b="0" i="0" lang="en-US" sz="1700" u="none" cap="none" strike="noStrike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rPr>
              <a:t>Swiss e-voting: Open source code</a:t>
            </a:r>
            <a:endParaRPr b="0" i="0" sz="1700" u="none" cap="none" strike="noStrike"/>
          </a:p>
        </p:txBody>
      </p:sp>
      <p:sp>
        <p:nvSpPr>
          <p:cNvPr id="180" name="Google Shape;180;p18"/>
          <p:cNvSpPr/>
          <p:nvPr/>
        </p:nvSpPr>
        <p:spPr>
          <a:xfrm>
            <a:off x="758309" y="4231838"/>
            <a:ext cx="5201126" cy="3467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EEEFF5"/>
              </a:buClr>
              <a:buSzPts val="1700"/>
              <a:buFont typeface="Montserrat"/>
              <a:buChar char="•"/>
            </a:pPr>
            <a:r>
              <a:rPr b="0" i="0" lang="en-US" sz="1700" u="none" cap="none" strike="noStrike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rPr>
              <a:t>Participation rates, demographics, outcomes</a:t>
            </a:r>
            <a:endParaRPr b="0" i="0" sz="1700" u="none" cap="none" strike="noStrike"/>
          </a:p>
        </p:txBody>
      </p:sp>
      <p:sp>
        <p:nvSpPr>
          <p:cNvPr id="181" name="Google Shape;181;p18"/>
          <p:cNvSpPr/>
          <p:nvPr/>
        </p:nvSpPr>
        <p:spPr>
          <a:xfrm>
            <a:off x="758309" y="4795123"/>
            <a:ext cx="3351014" cy="3714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Barlow"/>
              <a:buNone/>
            </a:pPr>
            <a:r>
              <a:rPr b="1" i="0" lang="en-US" sz="2200" u="none" cap="none" strike="noStrik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⛓️</a:t>
            </a:r>
            <a:r>
              <a:rPr b="1" i="0" lang="en-US" sz="2200" u="none" cap="none" strike="noStrike">
                <a:solidFill>
                  <a:srgbClr val="9998FF"/>
                </a:solidFill>
                <a:latin typeface="Barlow"/>
                <a:ea typeface="Barlow"/>
                <a:cs typeface="Barlow"/>
                <a:sym typeface="Barlow"/>
              </a:rPr>
              <a:t> Blockchain Governance</a:t>
            </a:r>
            <a:endParaRPr b="0" i="0" sz="2200" u="none" cap="none" strike="noStrike"/>
          </a:p>
        </p:txBody>
      </p:sp>
      <p:sp>
        <p:nvSpPr>
          <p:cNvPr id="182" name="Google Shape;182;p18"/>
          <p:cNvSpPr/>
          <p:nvPr/>
        </p:nvSpPr>
        <p:spPr>
          <a:xfrm>
            <a:off x="758309" y="5383173"/>
            <a:ext cx="5201126" cy="3467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EEEFF5"/>
              </a:buClr>
              <a:buSzPts val="1700"/>
              <a:buFont typeface="Montserrat"/>
              <a:buChar char="•"/>
            </a:pPr>
            <a:r>
              <a:rPr b="0" i="0" lang="en-US" sz="1700" u="none" cap="none" strike="noStrike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rPr>
              <a:t>Compound: Proposals since 2020 (GraphQL)</a:t>
            </a:r>
            <a:endParaRPr b="0" i="0" sz="1700" u="none" cap="none" strike="noStrike"/>
          </a:p>
        </p:txBody>
      </p:sp>
      <p:sp>
        <p:nvSpPr>
          <p:cNvPr id="183" name="Google Shape;183;p18"/>
          <p:cNvSpPr/>
          <p:nvPr/>
        </p:nvSpPr>
        <p:spPr>
          <a:xfrm>
            <a:off x="758309" y="5805607"/>
            <a:ext cx="5201126" cy="3467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EEEFF5"/>
              </a:buClr>
              <a:buSzPts val="1700"/>
              <a:buFont typeface="Montserrat"/>
              <a:buChar char="•"/>
            </a:pPr>
            <a:r>
              <a:rPr b="0" i="0" lang="en-US" sz="1700" u="none" cap="none" strike="noStrike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rPr>
              <a:t>Aave: Complete voting history (The Graph)</a:t>
            </a:r>
            <a:endParaRPr b="0" i="0" sz="1700" u="none" cap="none" strike="noStrike"/>
          </a:p>
        </p:txBody>
      </p:sp>
      <p:sp>
        <p:nvSpPr>
          <p:cNvPr id="184" name="Google Shape;184;p18"/>
          <p:cNvSpPr/>
          <p:nvPr/>
        </p:nvSpPr>
        <p:spPr>
          <a:xfrm>
            <a:off x="758309" y="6228040"/>
            <a:ext cx="5201126" cy="6934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EEEFF5"/>
              </a:buClr>
              <a:buSzPts val="1700"/>
              <a:buFont typeface="Montserrat"/>
              <a:buChar char="•"/>
            </a:pPr>
            <a:r>
              <a:rPr b="0" i="0" lang="en-US" sz="1700" u="none" cap="none" strike="noStrike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rPr>
              <a:t>GitcoinDAO: 1,000+ proposals with discussions</a:t>
            </a:r>
            <a:endParaRPr b="0" i="0" sz="1700" u="none" cap="none" strike="noStrike"/>
          </a:p>
        </p:txBody>
      </p:sp>
      <p:sp>
        <p:nvSpPr>
          <p:cNvPr id="185" name="Google Shape;185;p18"/>
          <p:cNvSpPr/>
          <p:nvPr/>
        </p:nvSpPr>
        <p:spPr>
          <a:xfrm>
            <a:off x="6495693" y="2210872"/>
            <a:ext cx="3588187" cy="3714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Barlow"/>
              <a:buNone/>
            </a:pPr>
            <a:r>
              <a:rPr b="1" i="0" lang="en-US" sz="2200" u="none" cap="none" strike="noStrik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📊</a:t>
            </a:r>
            <a:r>
              <a:rPr b="1" i="0" lang="en-US" sz="2200" u="none" cap="none" strike="noStrike">
                <a:solidFill>
                  <a:srgbClr val="9998FF"/>
                </a:solidFill>
                <a:latin typeface="Barlow"/>
                <a:ea typeface="Barlow"/>
                <a:cs typeface="Barlow"/>
                <a:sym typeface="Barlow"/>
              </a:rPr>
              <a:t> What This Means for You:</a:t>
            </a:r>
            <a:endParaRPr b="0" i="0" sz="2200" u="none" cap="none" strike="noStrike"/>
          </a:p>
        </p:txBody>
      </p:sp>
      <p:sp>
        <p:nvSpPr>
          <p:cNvPr id="186" name="Google Shape;186;p18"/>
          <p:cNvSpPr/>
          <p:nvPr/>
        </p:nvSpPr>
        <p:spPr>
          <a:xfrm>
            <a:off x="6495693" y="2798921"/>
            <a:ext cx="7383899" cy="3467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EEEFF5"/>
              </a:buClr>
              <a:buSzPts val="1700"/>
              <a:buFont typeface="Montserrat"/>
              <a:buChar char="•"/>
            </a:pPr>
            <a:r>
              <a:rPr b="0" i="0" lang="en-US" sz="1700" u="none" cap="none" strike="noStrike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rPr>
              <a:t>No data scraping nightmares</a:t>
            </a:r>
            <a:endParaRPr b="0" i="0" sz="1700" u="none" cap="none" strike="noStrike"/>
          </a:p>
        </p:txBody>
      </p:sp>
      <p:sp>
        <p:nvSpPr>
          <p:cNvPr id="187" name="Google Shape;187;p18"/>
          <p:cNvSpPr/>
          <p:nvPr/>
        </p:nvSpPr>
        <p:spPr>
          <a:xfrm>
            <a:off x="6495693" y="3221355"/>
            <a:ext cx="7383899" cy="3467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EEEFF5"/>
              </a:buClr>
              <a:buSzPts val="1700"/>
              <a:buFont typeface="Montserrat"/>
              <a:buChar char="•"/>
            </a:pPr>
            <a:r>
              <a:rPr b="0" i="0" lang="en-US" sz="1700" u="none" cap="none" strike="noStrike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rPr>
              <a:t>No access issues – everything public</a:t>
            </a:r>
            <a:endParaRPr b="0" i="0" sz="1700" u="none" cap="none" strike="noStrike"/>
          </a:p>
        </p:txBody>
      </p:sp>
      <p:sp>
        <p:nvSpPr>
          <p:cNvPr id="188" name="Google Shape;188;p18"/>
          <p:cNvSpPr/>
          <p:nvPr/>
        </p:nvSpPr>
        <p:spPr>
          <a:xfrm>
            <a:off x="6495693" y="3643789"/>
            <a:ext cx="7383899" cy="3467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EEEFF5"/>
              </a:buClr>
              <a:buSzPts val="1700"/>
              <a:buFont typeface="Montserrat"/>
              <a:buChar char="•"/>
            </a:pPr>
            <a:r>
              <a:rPr b="0" i="0" lang="en-US" sz="1700" u="none" cap="none" strike="noStrike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rPr>
              <a:t>No small samples – 100,000+ data points</a:t>
            </a:r>
            <a:endParaRPr b="0" i="0" sz="1700" u="none" cap="none" strike="noStrike"/>
          </a:p>
        </p:txBody>
      </p:sp>
      <p:sp>
        <p:nvSpPr>
          <p:cNvPr id="189" name="Google Shape;189;p18"/>
          <p:cNvSpPr/>
          <p:nvPr/>
        </p:nvSpPr>
        <p:spPr>
          <a:xfrm>
            <a:off x="6495693" y="4066222"/>
            <a:ext cx="7383899" cy="3467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EEEFF5"/>
              </a:buClr>
              <a:buSzPts val="1700"/>
              <a:buFont typeface="Montserrat"/>
              <a:buChar char="•"/>
            </a:pPr>
            <a:r>
              <a:rPr b="0" i="0" lang="en-US" sz="1700" u="none" cap="none" strike="noStrike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rPr>
              <a:t>Portfolio ready – "Analyzed 50K blockchain votes"</a:t>
            </a:r>
            <a:endParaRPr b="0" i="0" sz="1700" u="none" cap="none" strike="noStrike"/>
          </a:p>
        </p:txBody>
      </p:sp>
      <p:sp>
        <p:nvSpPr>
          <p:cNvPr id="190" name="Google Shape;190;p18"/>
          <p:cNvSpPr/>
          <p:nvPr/>
        </p:nvSpPr>
        <p:spPr>
          <a:xfrm>
            <a:off x="6495693" y="4607838"/>
            <a:ext cx="7383899" cy="6934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EEEFF5"/>
              </a:buClr>
              <a:buSzPts val="1700"/>
              <a:buFont typeface="Montserrat"/>
              <a:buNone/>
            </a:pPr>
            <a:r>
              <a:rPr b="1" i="0" lang="en-US" sz="1700" u="none" cap="none" strike="noStrike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rPr>
              <a:t>Research Question:</a:t>
            </a:r>
            <a:r>
              <a:rPr b="0" i="0" lang="en-US" sz="1700" u="none" cap="none" strike="noStrike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rPr>
              <a:t> Can DeFi governance work for real-world decisions?</a:t>
            </a:r>
            <a:endParaRPr b="0" i="0" sz="1700" u="none" cap="none" strike="noStrike"/>
          </a:p>
        </p:txBody>
      </p:sp>
      <p:sp>
        <p:nvSpPr>
          <p:cNvPr id="191" name="Google Shape;191;p18"/>
          <p:cNvSpPr/>
          <p:nvPr/>
        </p:nvSpPr>
        <p:spPr>
          <a:xfrm>
            <a:off x="6495693" y="5496163"/>
            <a:ext cx="7383899" cy="6934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EEEFF5"/>
              </a:buClr>
              <a:buSzPts val="1700"/>
              <a:buFont typeface="Montserrat"/>
              <a:buNone/>
            </a:pPr>
            <a:r>
              <a:rPr b="1" i="0" lang="en-US" sz="1700" u="none" cap="none" strike="noStrike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rPr>
              <a:t>Unified Deliverable:</a:t>
            </a:r>
            <a:r>
              <a:rPr b="0" i="0" lang="en-US" sz="1700" u="none" cap="none" strike="noStrike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rPr>
              <a:t> Data-driven blueprint for Blockchain-Inspired Democracy.</a:t>
            </a:r>
            <a:endParaRPr b="0" i="0" sz="1700" u="none" cap="none" strike="noStrike"/>
          </a:p>
        </p:txBody>
      </p:sp>
      <p:sp>
        <p:nvSpPr>
          <p:cNvPr id="192" name="Google Shape;192;p18"/>
          <p:cNvSpPr/>
          <p:nvPr/>
        </p:nvSpPr>
        <p:spPr>
          <a:xfrm>
            <a:off x="6495693" y="6384488"/>
            <a:ext cx="7383899" cy="6934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EEEFF5"/>
              </a:buClr>
              <a:buSzPts val="1700"/>
              <a:buFont typeface="Montserrat"/>
              <a:buNone/>
            </a:pPr>
            <a:r>
              <a:rPr b="1" i="0" lang="en-US" sz="1700" u="none" cap="none" strike="noStrike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rPr>
              <a:t>Discover what makes blockchain governance work, then bring it to real democracy.</a:t>
            </a:r>
            <a:endParaRPr b="0" i="0" sz="1700" u="none" cap="none" strike="noStrike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9"/>
          <p:cNvSpPr/>
          <p:nvPr/>
        </p:nvSpPr>
        <p:spPr>
          <a:xfrm>
            <a:off x="682466" y="538163"/>
            <a:ext cx="8055769" cy="6413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250"/>
              </a:lnSpc>
              <a:spcBef>
                <a:spcPts val="0"/>
              </a:spcBef>
              <a:spcAft>
                <a:spcPts val="0"/>
              </a:spcAft>
              <a:buClr>
                <a:srgbClr val="9998FF"/>
              </a:buClr>
              <a:buSzPts val="4000"/>
              <a:buFont typeface="Barlow"/>
              <a:buNone/>
            </a:pPr>
            <a:r>
              <a:rPr b="1" i="0" lang="en-US" sz="4000" u="none" cap="none" strike="noStrike">
                <a:solidFill>
                  <a:srgbClr val="9998FF"/>
                </a:solidFill>
                <a:latin typeface="Barlow"/>
                <a:ea typeface="Barlow"/>
                <a:cs typeface="Barlow"/>
                <a:sym typeface="Barlow"/>
              </a:rPr>
              <a:t>What You'll Actually Build by Week 6</a:t>
            </a:r>
            <a:endParaRPr b="0" i="0" sz="4000" u="none" cap="none" strike="noStrike"/>
          </a:p>
        </p:txBody>
      </p:sp>
      <p:sp>
        <p:nvSpPr>
          <p:cNvPr id="199" name="Google Shape;199;p19"/>
          <p:cNvSpPr/>
          <p:nvPr/>
        </p:nvSpPr>
        <p:spPr>
          <a:xfrm>
            <a:off x="682466" y="1569482"/>
            <a:ext cx="13265468" cy="3119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63333"/>
              </a:lnSpc>
              <a:spcBef>
                <a:spcPts val="0"/>
              </a:spcBef>
              <a:spcAft>
                <a:spcPts val="0"/>
              </a:spcAft>
              <a:buClr>
                <a:srgbClr val="EEEFF5"/>
              </a:buClr>
              <a:buSzPts val="1500"/>
              <a:buFont typeface="Montserrat"/>
              <a:buNone/>
            </a:pPr>
            <a:r>
              <a:rPr b="0" i="0" lang="en-US" sz="1800" u="none" cap="none" strike="noStrike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rPr>
              <a:t>Real data. Real impact.</a:t>
            </a:r>
            <a:r>
              <a:rPr b="0" i="0" lang="en-US" sz="1800" u="none" cap="none" strike="noStrike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0" i="0" lang="en-US" sz="1800" u="none" cap="none" strike="noStrike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rPr>
              <a:t>Real skills.</a:t>
            </a:r>
            <a:endParaRPr b="0" i="0" sz="1800" u="none" cap="none" strike="noStrike"/>
          </a:p>
        </p:txBody>
      </p:sp>
      <p:sp>
        <p:nvSpPr>
          <p:cNvPr id="200" name="Google Shape;200;p19"/>
          <p:cNvSpPr/>
          <p:nvPr/>
        </p:nvSpPr>
        <p:spPr>
          <a:xfrm>
            <a:off x="682466" y="2100739"/>
            <a:ext cx="13265468" cy="3119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333"/>
              </a:lnSpc>
              <a:spcBef>
                <a:spcPts val="0"/>
              </a:spcBef>
              <a:spcAft>
                <a:spcPts val="0"/>
              </a:spcAft>
              <a:buClr>
                <a:srgbClr val="EEEFF5"/>
              </a:buClr>
              <a:buSzPts val="1500"/>
              <a:buFont typeface="Montserrat"/>
              <a:buNone/>
            </a:pPr>
            <a:r>
              <a:rPr b="0" i="0" lang="en-US" sz="1500" u="none" cap="none" strike="noStrike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rPr>
              <a:t>By Week 6, you'll have:</a:t>
            </a:r>
            <a:endParaRPr b="0" i="0" sz="1500" u="none" cap="none" strike="noStrike"/>
          </a:p>
        </p:txBody>
      </p:sp>
      <p:sp>
        <p:nvSpPr>
          <p:cNvPr id="201" name="Google Shape;201;p19"/>
          <p:cNvSpPr/>
          <p:nvPr/>
        </p:nvSpPr>
        <p:spPr>
          <a:xfrm>
            <a:off x="682466" y="2631996"/>
            <a:ext cx="13265468" cy="3119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3333"/>
              </a:lnSpc>
              <a:spcBef>
                <a:spcPts val="0"/>
              </a:spcBef>
              <a:spcAft>
                <a:spcPts val="0"/>
              </a:spcAft>
              <a:buClr>
                <a:srgbClr val="EEEFF5"/>
              </a:buClr>
              <a:buSzPts val="1500"/>
              <a:buFont typeface="Montserrat"/>
              <a:buChar char="•"/>
            </a:pPr>
            <a:r>
              <a:rPr b="0" i="0" lang="en-US" sz="1500" u="none" cap="none" strike="noStrike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rPr>
              <a:t>✓ Processed 2,000+ governance proposals</a:t>
            </a:r>
            <a:endParaRPr b="0" i="0" sz="1500" u="none" cap="none" strike="noStrike"/>
          </a:p>
        </p:txBody>
      </p:sp>
      <p:sp>
        <p:nvSpPr>
          <p:cNvPr id="202" name="Google Shape;202;p19"/>
          <p:cNvSpPr/>
          <p:nvPr/>
        </p:nvSpPr>
        <p:spPr>
          <a:xfrm>
            <a:off x="682466" y="3012162"/>
            <a:ext cx="13265468" cy="3119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3333"/>
              </a:lnSpc>
              <a:spcBef>
                <a:spcPts val="0"/>
              </a:spcBef>
              <a:spcAft>
                <a:spcPts val="0"/>
              </a:spcAft>
              <a:buClr>
                <a:srgbClr val="EEEFF5"/>
              </a:buClr>
              <a:buSzPts val="1500"/>
              <a:buFont typeface="Montserrat"/>
              <a:buChar char="•"/>
            </a:pPr>
            <a:r>
              <a:rPr b="0" i="0" lang="en-US" sz="1500" u="none" cap="none" strike="noStrike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rPr>
              <a:t>✓ Compared 2 democracy systems quantitatively</a:t>
            </a:r>
            <a:endParaRPr b="0" i="0" sz="1500" u="none" cap="none" strike="noStrike"/>
          </a:p>
        </p:txBody>
      </p:sp>
      <p:sp>
        <p:nvSpPr>
          <p:cNvPr id="203" name="Google Shape;203;p19"/>
          <p:cNvSpPr/>
          <p:nvPr/>
        </p:nvSpPr>
        <p:spPr>
          <a:xfrm>
            <a:off x="682466" y="3392329"/>
            <a:ext cx="13265468" cy="3119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3333"/>
              </a:lnSpc>
              <a:spcBef>
                <a:spcPts val="0"/>
              </a:spcBef>
              <a:spcAft>
                <a:spcPts val="0"/>
              </a:spcAft>
              <a:buClr>
                <a:srgbClr val="EEEFF5"/>
              </a:buClr>
              <a:buSzPts val="1500"/>
              <a:buFont typeface="Montserrat"/>
              <a:buChar char="•"/>
            </a:pPr>
            <a:r>
              <a:rPr b="0" i="0" lang="en-US" sz="1500" u="none" cap="none" strike="noStrike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rPr>
              <a:t>✓ Generated 5+ actionable insights</a:t>
            </a:r>
            <a:endParaRPr b="0" i="0" sz="1500" u="none" cap="none" strike="noStrike"/>
          </a:p>
        </p:txBody>
      </p:sp>
      <p:sp>
        <p:nvSpPr>
          <p:cNvPr id="204" name="Google Shape;204;p19"/>
          <p:cNvSpPr/>
          <p:nvPr/>
        </p:nvSpPr>
        <p:spPr>
          <a:xfrm>
            <a:off x="682466" y="3772495"/>
            <a:ext cx="13265468" cy="3119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3333"/>
              </a:lnSpc>
              <a:spcBef>
                <a:spcPts val="0"/>
              </a:spcBef>
              <a:spcAft>
                <a:spcPts val="0"/>
              </a:spcAft>
              <a:buClr>
                <a:srgbClr val="EEEFF5"/>
              </a:buClr>
              <a:buSzPts val="1500"/>
              <a:buFont typeface="Montserrat"/>
              <a:buChar char="•"/>
            </a:pPr>
            <a:r>
              <a:rPr b="0" i="0" lang="en-US" sz="1500" u="none" cap="none" strike="noStrike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rPr>
              <a:t>✓ Built 1 working application</a:t>
            </a:r>
            <a:endParaRPr b="0" i="0" sz="1500" u="none" cap="none" strike="noStrike"/>
          </a:p>
        </p:txBody>
      </p:sp>
      <p:pic>
        <p:nvPicPr>
          <p:cNvPr descr="preencoded.png" id="205" name="Google Shape;205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2466" y="4303752"/>
            <a:ext cx="487442" cy="487442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19"/>
          <p:cNvSpPr/>
          <p:nvPr/>
        </p:nvSpPr>
        <p:spPr>
          <a:xfrm>
            <a:off x="1413629" y="4419481"/>
            <a:ext cx="3900607" cy="3206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EEFF5"/>
              </a:buClr>
              <a:buSzPts val="2000"/>
              <a:buFont typeface="Barlow"/>
              <a:buNone/>
            </a:pPr>
            <a:r>
              <a:rPr b="1" i="0" lang="en-US" sz="2000" u="none" cap="none" strike="noStrike">
                <a:solidFill>
                  <a:srgbClr val="EEEFF5"/>
                </a:solidFill>
                <a:latin typeface="Barlow"/>
                <a:ea typeface="Barlow"/>
                <a:cs typeface="Barlow"/>
                <a:sym typeface="Barlow"/>
              </a:rPr>
              <a:t>DL: Governance Proposal Analyzer</a:t>
            </a:r>
            <a:endParaRPr b="0" i="0" sz="2000" u="none" cap="none" strike="noStrike"/>
          </a:p>
        </p:txBody>
      </p:sp>
      <p:sp>
        <p:nvSpPr>
          <p:cNvPr id="207" name="Google Shape;207;p19"/>
          <p:cNvSpPr/>
          <p:nvPr/>
        </p:nvSpPr>
        <p:spPr>
          <a:xfrm>
            <a:off x="1413629" y="4857036"/>
            <a:ext cx="5779651" cy="6238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333"/>
              </a:lnSpc>
              <a:spcBef>
                <a:spcPts val="0"/>
              </a:spcBef>
              <a:spcAft>
                <a:spcPts val="0"/>
              </a:spcAft>
              <a:buClr>
                <a:srgbClr val="EEEFF5"/>
              </a:buClr>
              <a:buSzPts val="1500"/>
              <a:buFont typeface="Montserrat"/>
              <a:buNone/>
            </a:pPr>
            <a:r>
              <a:rPr b="0" i="0" lang="en-US" sz="1500" u="none" cap="none" strike="noStrike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rPr>
              <a:t>Trained on 2K+ proposals; 75%+ accuracy predicting outcomes.</a:t>
            </a:r>
            <a:endParaRPr b="0" i="0" sz="1500" u="none" cap="none" strike="noStrike"/>
          </a:p>
        </p:txBody>
      </p:sp>
      <p:sp>
        <p:nvSpPr>
          <p:cNvPr id="208" name="Google Shape;208;p19"/>
          <p:cNvSpPr/>
          <p:nvPr/>
        </p:nvSpPr>
        <p:spPr>
          <a:xfrm>
            <a:off x="1413629" y="5597843"/>
            <a:ext cx="5779651" cy="3119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333"/>
              </a:lnSpc>
              <a:spcBef>
                <a:spcPts val="0"/>
              </a:spcBef>
              <a:spcAft>
                <a:spcPts val="0"/>
              </a:spcAft>
              <a:buClr>
                <a:srgbClr val="EEEFF5"/>
              </a:buClr>
              <a:buSzPts val="1500"/>
              <a:buFont typeface="Montserrat"/>
              <a:buNone/>
            </a:pPr>
            <a:r>
              <a:rPr b="0" i="1" lang="en-US" sz="1500" u="none" cap="none" strike="noStrike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rPr>
              <a:t>"I built an AI that reads governance forums."</a:t>
            </a:r>
            <a:endParaRPr b="0" i="0" sz="1500" u="none" cap="none" strike="noStrike"/>
          </a:p>
        </p:txBody>
      </p:sp>
      <p:pic>
        <p:nvPicPr>
          <p:cNvPr descr="preencoded.png" id="209" name="Google Shape;209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37001" y="4303752"/>
            <a:ext cx="487442" cy="487442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19"/>
          <p:cNvSpPr/>
          <p:nvPr/>
        </p:nvSpPr>
        <p:spPr>
          <a:xfrm>
            <a:off x="8168164" y="4419481"/>
            <a:ext cx="3880009" cy="3206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EEFF5"/>
              </a:buClr>
              <a:buSzPts val="2000"/>
              <a:buFont typeface="Barlow"/>
              <a:buNone/>
            </a:pPr>
            <a:r>
              <a:rPr b="1" i="0" lang="en-US" sz="2000" u="none" cap="none" strike="noStrike">
                <a:solidFill>
                  <a:srgbClr val="EEEFF5"/>
                </a:solidFill>
                <a:latin typeface="Barlow"/>
                <a:ea typeface="Barlow"/>
                <a:cs typeface="Barlow"/>
                <a:sym typeface="Barlow"/>
              </a:rPr>
              <a:t>DS: Democracy Comparison Study</a:t>
            </a:r>
            <a:endParaRPr b="0" i="0" sz="2000" u="none" cap="none" strike="noStrike"/>
          </a:p>
        </p:txBody>
      </p:sp>
      <p:sp>
        <p:nvSpPr>
          <p:cNvPr id="211" name="Google Shape;211;p19"/>
          <p:cNvSpPr/>
          <p:nvPr/>
        </p:nvSpPr>
        <p:spPr>
          <a:xfrm>
            <a:off x="8168164" y="4857036"/>
            <a:ext cx="5779770" cy="6238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333"/>
              </a:lnSpc>
              <a:spcBef>
                <a:spcPts val="0"/>
              </a:spcBef>
              <a:spcAft>
                <a:spcPts val="0"/>
              </a:spcAft>
              <a:buClr>
                <a:srgbClr val="EEEFF5"/>
              </a:buClr>
              <a:buSzPts val="1500"/>
              <a:buFont typeface="Montserrat"/>
              <a:buNone/>
            </a:pPr>
            <a:r>
              <a:rPr b="0" i="0" lang="en-US" sz="1500" u="none" cap="none" strike="noStrike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rPr>
              <a:t>Statistical analysis of 1M+ votes; discovered participation patterns.</a:t>
            </a:r>
            <a:endParaRPr b="0" i="0" sz="1500" u="none" cap="none" strike="noStrike"/>
          </a:p>
        </p:txBody>
      </p:sp>
      <p:sp>
        <p:nvSpPr>
          <p:cNvPr id="212" name="Google Shape;212;p19"/>
          <p:cNvSpPr/>
          <p:nvPr/>
        </p:nvSpPr>
        <p:spPr>
          <a:xfrm>
            <a:off x="8168164" y="5597843"/>
            <a:ext cx="5779770" cy="3119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333"/>
              </a:lnSpc>
              <a:spcBef>
                <a:spcPts val="0"/>
              </a:spcBef>
              <a:spcAft>
                <a:spcPts val="0"/>
              </a:spcAft>
              <a:buClr>
                <a:srgbClr val="EEEFF5"/>
              </a:buClr>
              <a:buSzPts val="1500"/>
              <a:buFont typeface="Montserrat"/>
              <a:buNone/>
            </a:pPr>
            <a:r>
              <a:rPr b="0" i="1" lang="en-US" sz="1500" u="none" cap="none" strike="noStrike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rPr>
              <a:t>"I found what drives digital voting."</a:t>
            </a:r>
            <a:endParaRPr b="0" i="0" sz="1500" u="none" cap="none" strike="noStrike"/>
          </a:p>
        </p:txBody>
      </p:sp>
      <p:pic>
        <p:nvPicPr>
          <p:cNvPr descr="preencoded.png" id="213" name="Google Shape;213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82466" y="6397228"/>
            <a:ext cx="487442" cy="487442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19"/>
          <p:cNvSpPr/>
          <p:nvPr/>
        </p:nvSpPr>
        <p:spPr>
          <a:xfrm>
            <a:off x="1413629" y="6512957"/>
            <a:ext cx="3677722" cy="3206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EEFF5"/>
              </a:buClr>
              <a:buSzPts val="2000"/>
              <a:buFont typeface="Barlow"/>
              <a:buNone/>
            </a:pPr>
            <a:r>
              <a:rPr b="1" i="0" lang="en-US" sz="2000" u="none" cap="none" strike="noStrike">
                <a:solidFill>
                  <a:srgbClr val="EEEFF5"/>
                </a:solidFill>
                <a:latin typeface="Barlow"/>
                <a:ea typeface="Barlow"/>
                <a:cs typeface="Barlow"/>
                <a:sym typeface="Barlow"/>
              </a:rPr>
              <a:t>WD: Live Governance Dashboard</a:t>
            </a:r>
            <a:endParaRPr b="0" i="0" sz="2000" u="none" cap="none" strike="noStrike"/>
          </a:p>
        </p:txBody>
      </p:sp>
      <p:sp>
        <p:nvSpPr>
          <p:cNvPr id="215" name="Google Shape;215;p19"/>
          <p:cNvSpPr/>
          <p:nvPr/>
        </p:nvSpPr>
        <p:spPr>
          <a:xfrm>
            <a:off x="1413629" y="6950512"/>
            <a:ext cx="5779651" cy="3119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333"/>
              </a:lnSpc>
              <a:spcBef>
                <a:spcPts val="0"/>
              </a:spcBef>
              <a:spcAft>
                <a:spcPts val="0"/>
              </a:spcAft>
              <a:buClr>
                <a:srgbClr val="EEEFF5"/>
              </a:buClr>
              <a:buSzPts val="1500"/>
              <a:buFont typeface="Montserrat"/>
              <a:buNone/>
            </a:pPr>
            <a:r>
              <a:rPr b="0" i="0" lang="en-US" sz="1500" u="none" cap="none" strike="noStrike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rPr>
              <a:t>Pulls from 3+ real APIs; updates every 10 minutes.</a:t>
            </a:r>
            <a:endParaRPr b="0" i="0" sz="1500" u="none" cap="none" strike="noStrike"/>
          </a:p>
        </p:txBody>
      </p:sp>
      <p:sp>
        <p:nvSpPr>
          <p:cNvPr id="216" name="Google Shape;216;p19"/>
          <p:cNvSpPr/>
          <p:nvPr/>
        </p:nvSpPr>
        <p:spPr>
          <a:xfrm>
            <a:off x="1413629" y="7379375"/>
            <a:ext cx="5779651" cy="3119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333"/>
              </a:lnSpc>
              <a:spcBef>
                <a:spcPts val="0"/>
              </a:spcBef>
              <a:spcAft>
                <a:spcPts val="0"/>
              </a:spcAft>
              <a:buClr>
                <a:srgbClr val="EEEFF5"/>
              </a:buClr>
              <a:buSzPts val="1500"/>
              <a:buFont typeface="Montserrat"/>
              <a:buNone/>
            </a:pPr>
            <a:r>
              <a:rPr b="0" i="1" lang="en-US" sz="1500" u="none" cap="none" strike="noStrike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rPr>
              <a:t>"I built a real-time democracy tracker."</a:t>
            </a:r>
            <a:endParaRPr b="0" i="0" sz="1500" u="none" cap="none" strike="noStrike"/>
          </a:p>
        </p:txBody>
      </p:sp>
      <p:pic>
        <p:nvPicPr>
          <p:cNvPr descr="preencoded.png" id="217" name="Google Shape;217;p1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437001" y="6397228"/>
            <a:ext cx="487442" cy="487442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19"/>
          <p:cNvSpPr/>
          <p:nvPr/>
        </p:nvSpPr>
        <p:spPr>
          <a:xfrm>
            <a:off x="8168164" y="6512957"/>
            <a:ext cx="3166348" cy="3206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EEFF5"/>
              </a:buClr>
              <a:buSzPts val="2000"/>
              <a:buFont typeface="Barlow"/>
              <a:buNone/>
            </a:pPr>
            <a:r>
              <a:rPr b="1" i="0" lang="en-US" sz="2000" u="none" cap="none" strike="noStrike">
                <a:solidFill>
                  <a:srgbClr val="EEEFF5"/>
                </a:solidFill>
                <a:latin typeface="Barlow"/>
                <a:ea typeface="Barlow"/>
                <a:cs typeface="Barlow"/>
                <a:sym typeface="Barlow"/>
              </a:rPr>
              <a:t>UX: Unified Voting Interface</a:t>
            </a:r>
            <a:endParaRPr b="0" i="0" sz="2000" u="none" cap="none" strike="noStrike"/>
          </a:p>
        </p:txBody>
      </p:sp>
      <p:sp>
        <p:nvSpPr>
          <p:cNvPr id="219" name="Google Shape;219;p19"/>
          <p:cNvSpPr/>
          <p:nvPr/>
        </p:nvSpPr>
        <p:spPr>
          <a:xfrm>
            <a:off x="8168164" y="6950512"/>
            <a:ext cx="5779770" cy="3119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333"/>
              </a:lnSpc>
              <a:spcBef>
                <a:spcPts val="0"/>
              </a:spcBef>
              <a:spcAft>
                <a:spcPts val="0"/>
              </a:spcAft>
              <a:buClr>
                <a:srgbClr val="EEEFF5"/>
              </a:buClr>
              <a:buSzPts val="1500"/>
              <a:buFont typeface="Montserrat"/>
              <a:buNone/>
            </a:pPr>
            <a:r>
              <a:rPr b="0" i="0" lang="en-US" sz="1500" u="none" cap="none" strike="noStrike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rPr>
              <a:t>Tested with 20+ users; bridges two communities.</a:t>
            </a:r>
            <a:endParaRPr b="0" i="0" sz="1500" u="none" cap="none" strike="noStrike"/>
          </a:p>
        </p:txBody>
      </p:sp>
      <p:sp>
        <p:nvSpPr>
          <p:cNvPr id="220" name="Google Shape;220;p19"/>
          <p:cNvSpPr/>
          <p:nvPr/>
        </p:nvSpPr>
        <p:spPr>
          <a:xfrm>
            <a:off x="8168164" y="7379375"/>
            <a:ext cx="5779770" cy="3119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333"/>
              </a:lnSpc>
              <a:spcBef>
                <a:spcPts val="0"/>
              </a:spcBef>
              <a:spcAft>
                <a:spcPts val="0"/>
              </a:spcAft>
              <a:buClr>
                <a:srgbClr val="EEEFF5"/>
              </a:buClr>
              <a:buSzPts val="1500"/>
              <a:buFont typeface="Montserrat"/>
              <a:buNone/>
            </a:pPr>
            <a:r>
              <a:rPr b="0" i="1" lang="en-US" sz="1500" u="none" cap="none" strike="noStrike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rPr>
              <a:t>"I designed for diverse democracies."</a:t>
            </a:r>
            <a:endParaRPr b="0" i="0" sz="1500" u="none" cap="none" strike="noStrike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0"/>
          <p:cNvSpPr/>
          <p:nvPr/>
        </p:nvSpPr>
        <p:spPr>
          <a:xfrm>
            <a:off x="643771" y="506016"/>
            <a:ext cx="9579173" cy="6050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9998FF"/>
              </a:buClr>
              <a:buSzPts val="3800"/>
              <a:buFont typeface="Barlow"/>
              <a:buNone/>
            </a:pPr>
            <a:r>
              <a:rPr b="1" i="0" lang="en-US" sz="3800" u="none" cap="none" strike="noStrike">
                <a:solidFill>
                  <a:srgbClr val="9998FF"/>
                </a:solidFill>
                <a:latin typeface="Barlow"/>
                <a:ea typeface="Barlow"/>
                <a:cs typeface="Barlow"/>
                <a:sym typeface="Barlow"/>
              </a:rPr>
              <a:t>Week 10 Enhanced Features - If Time Permits</a:t>
            </a:r>
            <a:endParaRPr b="0" i="0" sz="3800" u="none" cap="none" strike="noStrike"/>
          </a:p>
        </p:txBody>
      </p:sp>
      <p:sp>
        <p:nvSpPr>
          <p:cNvPr id="227" name="Google Shape;227;p20"/>
          <p:cNvSpPr/>
          <p:nvPr/>
        </p:nvSpPr>
        <p:spPr>
          <a:xfrm>
            <a:off x="643771" y="1478994"/>
            <a:ext cx="13342858" cy="29432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4285"/>
              </a:lnSpc>
              <a:spcBef>
                <a:spcPts val="0"/>
              </a:spcBef>
              <a:spcAft>
                <a:spcPts val="0"/>
              </a:spcAft>
              <a:buClr>
                <a:srgbClr val="EEEFF5"/>
              </a:buClr>
              <a:buSzPts val="1400"/>
              <a:buFont typeface="Montserrat"/>
              <a:buNone/>
            </a:pPr>
            <a:r>
              <a:rPr b="0" i="0" lang="en-US" sz="1400" u="none" cap="none" strike="noStrike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rPr>
              <a:t>Focus on MVP first, then scale impact.</a:t>
            </a:r>
            <a:endParaRPr b="0" i="0" sz="1400" u="none" cap="none" strike="noStrike"/>
          </a:p>
        </p:txBody>
      </p:sp>
      <p:sp>
        <p:nvSpPr>
          <p:cNvPr id="228" name="Google Shape;228;p20"/>
          <p:cNvSpPr/>
          <p:nvPr/>
        </p:nvSpPr>
        <p:spPr>
          <a:xfrm>
            <a:off x="643771" y="1980248"/>
            <a:ext cx="1334214" cy="1075134"/>
          </a:xfrm>
          <a:prstGeom prst="roundRect">
            <a:avLst>
              <a:gd fmla="val 15399" name="adj"/>
            </a:avLst>
          </a:prstGeom>
          <a:solidFill>
            <a:srgbClr val="282C32"/>
          </a:solidFill>
          <a:ln>
            <a:noFill/>
          </a:ln>
          <a:effectLst>
            <a:outerShdw blurRad="45720" rotWithShape="0" algn="bl" dir="13500000" dist="22860">
              <a:srgbClr val="FFFFFF">
                <a:alpha val="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20"/>
          <p:cNvSpPr/>
          <p:nvPr/>
        </p:nvSpPr>
        <p:spPr>
          <a:xfrm>
            <a:off x="1181576" y="2356128"/>
            <a:ext cx="258604" cy="3232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EEEFF5"/>
              </a:buClr>
              <a:buSzPts val="2000"/>
              <a:buFont typeface="Barlow"/>
              <a:buNone/>
            </a:pPr>
            <a:r>
              <a:rPr b="1" i="0" lang="en-US" sz="2000" u="none" cap="none" strike="noStrike">
                <a:solidFill>
                  <a:srgbClr val="EEEFF5"/>
                </a:solidFill>
                <a:latin typeface="Barlow"/>
                <a:ea typeface="Barlow"/>
                <a:cs typeface="Barlow"/>
                <a:sym typeface="Barlow"/>
              </a:rPr>
              <a:t>1</a:t>
            </a:r>
            <a:endParaRPr b="0" i="0" sz="2000" u="none" cap="none" strike="noStrike"/>
          </a:p>
        </p:txBody>
      </p:sp>
      <p:sp>
        <p:nvSpPr>
          <p:cNvPr id="230" name="Google Shape;230;p20"/>
          <p:cNvSpPr/>
          <p:nvPr/>
        </p:nvSpPr>
        <p:spPr>
          <a:xfrm>
            <a:off x="2161937" y="2164199"/>
            <a:ext cx="2909530" cy="3025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684"/>
              </a:lnSpc>
              <a:spcBef>
                <a:spcPts val="0"/>
              </a:spcBef>
              <a:spcAft>
                <a:spcPts val="0"/>
              </a:spcAft>
              <a:buClr>
                <a:srgbClr val="EEEFF5"/>
              </a:buClr>
              <a:buSzPts val="1900"/>
              <a:buFont typeface="Barlow"/>
              <a:buNone/>
            </a:pPr>
            <a:r>
              <a:rPr b="1" i="0" lang="en-US" sz="1900" u="none" cap="none" strike="noStrike">
                <a:solidFill>
                  <a:srgbClr val="EEEFF5"/>
                </a:solidFill>
                <a:latin typeface="Barlow"/>
                <a:ea typeface="Barlow"/>
                <a:cs typeface="Barlow"/>
                <a:sym typeface="Barlow"/>
              </a:rPr>
              <a:t>Advanced Neural Networks</a:t>
            </a:r>
            <a:endParaRPr b="0" i="0" sz="1900" u="none" cap="none" strike="noStrike"/>
          </a:p>
        </p:txBody>
      </p:sp>
      <p:sp>
        <p:nvSpPr>
          <p:cNvPr id="231" name="Google Shape;231;p20"/>
          <p:cNvSpPr/>
          <p:nvPr/>
        </p:nvSpPr>
        <p:spPr>
          <a:xfrm>
            <a:off x="2161937" y="2577108"/>
            <a:ext cx="2909530" cy="29432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285"/>
              </a:lnSpc>
              <a:spcBef>
                <a:spcPts val="0"/>
              </a:spcBef>
              <a:spcAft>
                <a:spcPts val="0"/>
              </a:spcAft>
              <a:buClr>
                <a:srgbClr val="EEEFF5"/>
              </a:buClr>
              <a:buSzPts val="1400"/>
              <a:buFont typeface="Montserrat"/>
              <a:buNone/>
            </a:pPr>
            <a:r>
              <a:rPr b="0" i="0" lang="en-US" sz="1400" u="none" cap="none" strike="noStrike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rPr>
              <a:t>More sophisticated AI models.</a:t>
            </a:r>
            <a:endParaRPr b="0" i="0" sz="1400" u="none" cap="none" strike="noStrike"/>
          </a:p>
        </p:txBody>
      </p:sp>
      <p:sp>
        <p:nvSpPr>
          <p:cNvPr id="232" name="Google Shape;232;p20"/>
          <p:cNvSpPr/>
          <p:nvPr/>
        </p:nvSpPr>
        <p:spPr>
          <a:xfrm>
            <a:off x="2069902" y="3045857"/>
            <a:ext cx="11824811" cy="11430"/>
          </a:xfrm>
          <a:prstGeom prst="roundRect">
            <a:avLst>
              <a:gd fmla="val 1448488" name="adj"/>
            </a:avLst>
          </a:prstGeom>
          <a:solidFill>
            <a:srgbClr val="6064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20"/>
          <p:cNvSpPr/>
          <p:nvPr/>
        </p:nvSpPr>
        <p:spPr>
          <a:xfrm>
            <a:off x="643771" y="3147298"/>
            <a:ext cx="2668548" cy="1075134"/>
          </a:xfrm>
          <a:prstGeom prst="roundRect">
            <a:avLst>
              <a:gd fmla="val 15399" name="adj"/>
            </a:avLst>
          </a:prstGeom>
          <a:solidFill>
            <a:srgbClr val="282C32"/>
          </a:solidFill>
          <a:ln>
            <a:noFill/>
          </a:ln>
          <a:effectLst>
            <a:outerShdw blurRad="45720" rotWithShape="0" algn="bl" dir="13500000" dist="22860">
              <a:srgbClr val="FFFFFF">
                <a:alpha val="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20"/>
          <p:cNvSpPr/>
          <p:nvPr/>
        </p:nvSpPr>
        <p:spPr>
          <a:xfrm>
            <a:off x="1848683" y="3523178"/>
            <a:ext cx="258604" cy="3232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EEEFF5"/>
              </a:buClr>
              <a:buSzPts val="2000"/>
              <a:buFont typeface="Barlow"/>
              <a:buNone/>
            </a:pPr>
            <a:r>
              <a:rPr b="1" i="0" lang="en-US" sz="2000" u="none" cap="none" strike="noStrike">
                <a:solidFill>
                  <a:srgbClr val="EEEFF5"/>
                </a:solidFill>
                <a:latin typeface="Barlow"/>
                <a:ea typeface="Barlow"/>
                <a:cs typeface="Barlow"/>
                <a:sym typeface="Barlow"/>
              </a:rPr>
              <a:t>2</a:t>
            </a:r>
            <a:endParaRPr b="0" i="0" sz="2000" u="none" cap="none" strike="noStrike"/>
          </a:p>
        </p:txBody>
      </p:sp>
      <p:sp>
        <p:nvSpPr>
          <p:cNvPr id="235" name="Google Shape;235;p20"/>
          <p:cNvSpPr/>
          <p:nvPr/>
        </p:nvSpPr>
        <p:spPr>
          <a:xfrm>
            <a:off x="3496270" y="3331250"/>
            <a:ext cx="2420422" cy="3025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684"/>
              </a:lnSpc>
              <a:spcBef>
                <a:spcPts val="0"/>
              </a:spcBef>
              <a:spcAft>
                <a:spcPts val="0"/>
              </a:spcAft>
              <a:buClr>
                <a:srgbClr val="EEEFF5"/>
              </a:buClr>
              <a:buSzPts val="1900"/>
              <a:buFont typeface="Barlow"/>
              <a:buNone/>
            </a:pPr>
            <a:r>
              <a:rPr b="1" i="0" lang="en-US" sz="1900" u="none" cap="none" strike="noStrike">
                <a:solidFill>
                  <a:srgbClr val="EEEFF5"/>
                </a:solidFill>
                <a:latin typeface="Barlow"/>
                <a:ea typeface="Barlow"/>
                <a:cs typeface="Barlow"/>
                <a:sym typeface="Barlow"/>
              </a:rPr>
              <a:t>Real-time Integration</a:t>
            </a:r>
            <a:endParaRPr b="0" i="0" sz="1900" u="none" cap="none" strike="noStrike"/>
          </a:p>
        </p:txBody>
      </p:sp>
      <p:sp>
        <p:nvSpPr>
          <p:cNvPr id="236" name="Google Shape;236;p20"/>
          <p:cNvSpPr/>
          <p:nvPr/>
        </p:nvSpPr>
        <p:spPr>
          <a:xfrm>
            <a:off x="3496270" y="3744158"/>
            <a:ext cx="2464713" cy="29432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285"/>
              </a:lnSpc>
              <a:spcBef>
                <a:spcPts val="0"/>
              </a:spcBef>
              <a:spcAft>
                <a:spcPts val="0"/>
              </a:spcAft>
              <a:buClr>
                <a:srgbClr val="EEEFF5"/>
              </a:buClr>
              <a:buSzPts val="1400"/>
              <a:buFont typeface="Montserrat"/>
              <a:buNone/>
            </a:pPr>
            <a:r>
              <a:rPr b="0" i="0" lang="en-US" sz="1400" u="none" cap="none" strike="noStrike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rPr>
              <a:t>Live blockchain data feeds.</a:t>
            </a:r>
            <a:endParaRPr b="0" i="0" sz="1400" u="none" cap="none" strike="noStrike"/>
          </a:p>
        </p:txBody>
      </p:sp>
      <p:sp>
        <p:nvSpPr>
          <p:cNvPr id="237" name="Google Shape;237;p20"/>
          <p:cNvSpPr/>
          <p:nvPr/>
        </p:nvSpPr>
        <p:spPr>
          <a:xfrm>
            <a:off x="3404235" y="4212907"/>
            <a:ext cx="10490478" cy="11430"/>
          </a:xfrm>
          <a:prstGeom prst="roundRect">
            <a:avLst>
              <a:gd fmla="val 1448488" name="adj"/>
            </a:avLst>
          </a:prstGeom>
          <a:solidFill>
            <a:srgbClr val="6064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20"/>
          <p:cNvSpPr/>
          <p:nvPr/>
        </p:nvSpPr>
        <p:spPr>
          <a:xfrm>
            <a:off x="643771" y="4314349"/>
            <a:ext cx="4002762" cy="1075134"/>
          </a:xfrm>
          <a:prstGeom prst="roundRect">
            <a:avLst>
              <a:gd fmla="val 15399" name="adj"/>
            </a:avLst>
          </a:prstGeom>
          <a:solidFill>
            <a:srgbClr val="282C32"/>
          </a:solidFill>
          <a:ln>
            <a:noFill/>
          </a:ln>
          <a:effectLst>
            <a:outerShdw blurRad="45720" rotWithShape="0" algn="bl" dir="13500000" dist="22860">
              <a:srgbClr val="FFFFFF">
                <a:alpha val="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20"/>
          <p:cNvSpPr/>
          <p:nvPr/>
        </p:nvSpPr>
        <p:spPr>
          <a:xfrm>
            <a:off x="2515791" y="4690229"/>
            <a:ext cx="258604" cy="3232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EEEFF5"/>
              </a:buClr>
              <a:buSzPts val="2000"/>
              <a:buFont typeface="Barlow"/>
              <a:buNone/>
            </a:pPr>
            <a:r>
              <a:rPr b="1" i="0" lang="en-US" sz="2000" u="none" cap="none" strike="noStrike">
                <a:solidFill>
                  <a:srgbClr val="EEEFF5"/>
                </a:solidFill>
                <a:latin typeface="Barlow"/>
                <a:ea typeface="Barlow"/>
                <a:cs typeface="Barlow"/>
                <a:sym typeface="Barlow"/>
              </a:rPr>
              <a:t>3</a:t>
            </a:r>
            <a:endParaRPr b="0" i="0" sz="2000" u="none" cap="none" strike="noStrike"/>
          </a:p>
        </p:txBody>
      </p:sp>
      <p:sp>
        <p:nvSpPr>
          <p:cNvPr id="240" name="Google Shape;240;p20"/>
          <p:cNvSpPr/>
          <p:nvPr/>
        </p:nvSpPr>
        <p:spPr>
          <a:xfrm>
            <a:off x="4830485" y="4498300"/>
            <a:ext cx="3363873" cy="3025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684"/>
              </a:lnSpc>
              <a:spcBef>
                <a:spcPts val="0"/>
              </a:spcBef>
              <a:spcAft>
                <a:spcPts val="0"/>
              </a:spcAft>
              <a:buClr>
                <a:srgbClr val="EEEFF5"/>
              </a:buClr>
              <a:buSzPts val="1900"/>
              <a:buFont typeface="Barlow"/>
              <a:buNone/>
            </a:pPr>
            <a:r>
              <a:rPr b="1" i="0" lang="en-US" sz="1900" u="none" cap="none" strike="noStrike">
                <a:solidFill>
                  <a:srgbClr val="EEEFF5"/>
                </a:solidFill>
                <a:latin typeface="Barlow"/>
                <a:ea typeface="Barlow"/>
                <a:cs typeface="Barlow"/>
                <a:sym typeface="Barlow"/>
              </a:rPr>
              <a:t>Policy Recommendation Engine</a:t>
            </a:r>
            <a:endParaRPr b="0" i="0" sz="1900" u="none" cap="none" strike="noStrike"/>
          </a:p>
        </p:txBody>
      </p:sp>
      <p:sp>
        <p:nvSpPr>
          <p:cNvPr id="241" name="Google Shape;241;p20"/>
          <p:cNvSpPr/>
          <p:nvPr/>
        </p:nvSpPr>
        <p:spPr>
          <a:xfrm>
            <a:off x="4830485" y="4911209"/>
            <a:ext cx="3363873" cy="29432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285"/>
              </a:lnSpc>
              <a:spcBef>
                <a:spcPts val="0"/>
              </a:spcBef>
              <a:spcAft>
                <a:spcPts val="0"/>
              </a:spcAft>
              <a:buClr>
                <a:srgbClr val="EEEFF5"/>
              </a:buClr>
              <a:buSzPts val="1400"/>
              <a:buFont typeface="Montserrat"/>
              <a:buNone/>
            </a:pPr>
            <a:r>
              <a:rPr b="0" i="0" lang="en-US" sz="1400" u="none" cap="none" strike="noStrike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rPr>
              <a:t>AI-driven insights for governance.</a:t>
            </a:r>
            <a:endParaRPr b="0" i="0" sz="1400" u="none" cap="none" strike="noStrike"/>
          </a:p>
        </p:txBody>
      </p:sp>
      <p:sp>
        <p:nvSpPr>
          <p:cNvPr id="242" name="Google Shape;242;p20"/>
          <p:cNvSpPr/>
          <p:nvPr/>
        </p:nvSpPr>
        <p:spPr>
          <a:xfrm>
            <a:off x="4738449" y="5379958"/>
            <a:ext cx="9156263" cy="11430"/>
          </a:xfrm>
          <a:prstGeom prst="roundRect">
            <a:avLst>
              <a:gd fmla="val 1448488" name="adj"/>
            </a:avLst>
          </a:prstGeom>
          <a:solidFill>
            <a:srgbClr val="6064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20"/>
          <p:cNvSpPr/>
          <p:nvPr/>
        </p:nvSpPr>
        <p:spPr>
          <a:xfrm>
            <a:off x="643771" y="5481399"/>
            <a:ext cx="5337096" cy="1075134"/>
          </a:xfrm>
          <a:prstGeom prst="roundRect">
            <a:avLst>
              <a:gd fmla="val 15399" name="adj"/>
            </a:avLst>
          </a:prstGeom>
          <a:solidFill>
            <a:srgbClr val="282C32"/>
          </a:solidFill>
          <a:ln>
            <a:noFill/>
          </a:ln>
          <a:effectLst>
            <a:outerShdw blurRad="45720" rotWithShape="0" algn="bl" dir="13500000" dist="22860">
              <a:srgbClr val="FFFFFF">
                <a:alpha val="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20"/>
          <p:cNvSpPr/>
          <p:nvPr/>
        </p:nvSpPr>
        <p:spPr>
          <a:xfrm>
            <a:off x="3183017" y="5857280"/>
            <a:ext cx="258604" cy="3232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EEEFF5"/>
              </a:buClr>
              <a:buSzPts val="2000"/>
              <a:buFont typeface="Barlow"/>
              <a:buNone/>
            </a:pPr>
            <a:r>
              <a:rPr b="1" i="0" lang="en-US" sz="2000" u="none" cap="none" strike="noStrike">
                <a:solidFill>
                  <a:srgbClr val="EEEFF5"/>
                </a:solidFill>
                <a:latin typeface="Barlow"/>
                <a:ea typeface="Barlow"/>
                <a:cs typeface="Barlow"/>
                <a:sym typeface="Barlow"/>
              </a:rPr>
              <a:t>4</a:t>
            </a:r>
            <a:endParaRPr b="0" i="0" sz="2000" u="none" cap="none" strike="noStrike"/>
          </a:p>
        </p:txBody>
      </p:sp>
      <p:sp>
        <p:nvSpPr>
          <p:cNvPr id="245" name="Google Shape;245;p20"/>
          <p:cNvSpPr/>
          <p:nvPr/>
        </p:nvSpPr>
        <p:spPr>
          <a:xfrm>
            <a:off x="6164818" y="5665351"/>
            <a:ext cx="2612231" cy="3025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684"/>
              </a:lnSpc>
              <a:spcBef>
                <a:spcPts val="0"/>
              </a:spcBef>
              <a:spcAft>
                <a:spcPts val="0"/>
              </a:spcAft>
              <a:buClr>
                <a:srgbClr val="EEEFF5"/>
              </a:buClr>
              <a:buSzPts val="1900"/>
              <a:buFont typeface="Barlow"/>
              <a:buNone/>
            </a:pPr>
            <a:r>
              <a:rPr b="1" i="0" lang="en-US" sz="1900" u="none" cap="none" strike="noStrike">
                <a:solidFill>
                  <a:srgbClr val="EEEFF5"/>
                </a:solidFill>
                <a:latin typeface="Barlow"/>
                <a:ea typeface="Barlow"/>
                <a:cs typeface="Barlow"/>
                <a:sym typeface="Barlow"/>
              </a:rPr>
              <a:t>Advanced Visualizations</a:t>
            </a:r>
            <a:endParaRPr b="0" i="0" sz="1900" u="none" cap="none" strike="noStrike"/>
          </a:p>
        </p:txBody>
      </p:sp>
      <p:sp>
        <p:nvSpPr>
          <p:cNvPr id="246" name="Google Shape;246;p20"/>
          <p:cNvSpPr/>
          <p:nvPr/>
        </p:nvSpPr>
        <p:spPr>
          <a:xfrm>
            <a:off x="6164818" y="6078260"/>
            <a:ext cx="2977634" cy="29432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285"/>
              </a:lnSpc>
              <a:spcBef>
                <a:spcPts val="0"/>
              </a:spcBef>
              <a:spcAft>
                <a:spcPts val="0"/>
              </a:spcAft>
              <a:buClr>
                <a:srgbClr val="EEEFF5"/>
              </a:buClr>
              <a:buSzPts val="1400"/>
              <a:buFont typeface="Montserrat"/>
              <a:buNone/>
            </a:pPr>
            <a:r>
              <a:rPr b="0" i="0" lang="en-US" sz="1400" u="none" cap="none" strike="noStrike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rPr>
              <a:t>Deeper interactive data displays.</a:t>
            </a:r>
            <a:endParaRPr b="0" i="0" sz="1400" u="none" cap="none" strike="noStrike"/>
          </a:p>
        </p:txBody>
      </p:sp>
      <p:sp>
        <p:nvSpPr>
          <p:cNvPr id="247" name="Google Shape;247;p20"/>
          <p:cNvSpPr/>
          <p:nvPr/>
        </p:nvSpPr>
        <p:spPr>
          <a:xfrm>
            <a:off x="6072783" y="6547009"/>
            <a:ext cx="7821930" cy="11430"/>
          </a:xfrm>
          <a:prstGeom prst="roundRect">
            <a:avLst>
              <a:gd fmla="val 1448488" name="adj"/>
            </a:avLst>
          </a:prstGeom>
          <a:solidFill>
            <a:srgbClr val="6064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20"/>
          <p:cNvSpPr/>
          <p:nvPr/>
        </p:nvSpPr>
        <p:spPr>
          <a:xfrm>
            <a:off x="643771" y="6648450"/>
            <a:ext cx="6671429" cy="1075134"/>
          </a:xfrm>
          <a:prstGeom prst="roundRect">
            <a:avLst>
              <a:gd fmla="val 15399" name="adj"/>
            </a:avLst>
          </a:prstGeom>
          <a:solidFill>
            <a:srgbClr val="282C32"/>
          </a:solidFill>
          <a:ln>
            <a:noFill/>
          </a:ln>
          <a:effectLst>
            <a:outerShdw blurRad="45720" rotWithShape="0" algn="bl" dir="13500000" dist="22860">
              <a:srgbClr val="FFFFFF">
                <a:alpha val="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20"/>
          <p:cNvSpPr/>
          <p:nvPr/>
        </p:nvSpPr>
        <p:spPr>
          <a:xfrm>
            <a:off x="3850124" y="7024330"/>
            <a:ext cx="258604" cy="3232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EEEFF5"/>
              </a:buClr>
              <a:buSzPts val="2000"/>
              <a:buFont typeface="Barlow"/>
              <a:buNone/>
            </a:pPr>
            <a:r>
              <a:rPr b="1" i="0" lang="en-US" sz="2000" u="none" cap="none" strike="noStrike">
                <a:solidFill>
                  <a:srgbClr val="EEEFF5"/>
                </a:solidFill>
                <a:latin typeface="Barlow"/>
                <a:ea typeface="Barlow"/>
                <a:cs typeface="Barlow"/>
                <a:sym typeface="Barlow"/>
              </a:rPr>
              <a:t>5</a:t>
            </a:r>
            <a:endParaRPr b="0" i="0" sz="2000" u="none" cap="none" strike="noStrike"/>
          </a:p>
        </p:txBody>
      </p:sp>
      <p:sp>
        <p:nvSpPr>
          <p:cNvPr id="250" name="Google Shape;250;p20"/>
          <p:cNvSpPr/>
          <p:nvPr/>
        </p:nvSpPr>
        <p:spPr>
          <a:xfrm>
            <a:off x="7499152" y="6832402"/>
            <a:ext cx="3096816" cy="3025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684"/>
              </a:lnSpc>
              <a:spcBef>
                <a:spcPts val="0"/>
              </a:spcBef>
              <a:spcAft>
                <a:spcPts val="0"/>
              </a:spcAft>
              <a:buClr>
                <a:srgbClr val="EEEFF5"/>
              </a:buClr>
              <a:buSzPts val="1900"/>
              <a:buFont typeface="Barlow"/>
              <a:buNone/>
            </a:pPr>
            <a:r>
              <a:rPr b="1" i="0" lang="en-US" sz="1900" u="none" cap="none" strike="noStrike">
                <a:solidFill>
                  <a:srgbClr val="EEEFF5"/>
                </a:solidFill>
                <a:latin typeface="Barlow"/>
                <a:ea typeface="Barlow"/>
                <a:cs typeface="Barlow"/>
                <a:sym typeface="Barlow"/>
              </a:rPr>
              <a:t>Expand Governance Systems</a:t>
            </a:r>
            <a:endParaRPr b="0" i="0" sz="1900" u="none" cap="none" strike="noStrike"/>
          </a:p>
        </p:txBody>
      </p:sp>
      <p:sp>
        <p:nvSpPr>
          <p:cNvPr id="251" name="Google Shape;251;p20"/>
          <p:cNvSpPr/>
          <p:nvPr/>
        </p:nvSpPr>
        <p:spPr>
          <a:xfrm>
            <a:off x="7499152" y="7245310"/>
            <a:ext cx="3648194" cy="29432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285"/>
              </a:lnSpc>
              <a:spcBef>
                <a:spcPts val="0"/>
              </a:spcBef>
              <a:spcAft>
                <a:spcPts val="0"/>
              </a:spcAft>
              <a:buClr>
                <a:srgbClr val="EEEFF5"/>
              </a:buClr>
              <a:buSzPts val="1400"/>
              <a:buFont typeface="Montserrat"/>
              <a:buNone/>
            </a:pPr>
            <a:r>
              <a:rPr b="0" i="0" lang="en-US" sz="1400" u="none" cap="none" strike="noStrike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rPr>
              <a:t>Include MakerDAO, Uniswap, and more.</a:t>
            </a:r>
            <a:endParaRPr b="0" i="0" sz="1400" u="none" cap="none" strike="noStrike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1"/>
          <p:cNvSpPr/>
          <p:nvPr/>
        </p:nvSpPr>
        <p:spPr>
          <a:xfrm>
            <a:off x="758309" y="2053590"/>
            <a:ext cx="10493931" cy="712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842"/>
              </a:lnSpc>
              <a:spcBef>
                <a:spcPts val="0"/>
              </a:spcBef>
              <a:spcAft>
                <a:spcPts val="0"/>
              </a:spcAft>
              <a:buClr>
                <a:srgbClr val="9998FF"/>
              </a:buClr>
              <a:buSzPts val="4450"/>
              <a:buFont typeface="Barlow"/>
              <a:buNone/>
            </a:pPr>
            <a:r>
              <a:rPr b="1" i="0" lang="en-US" sz="4450" u="none" cap="none" strike="noStrike">
                <a:solidFill>
                  <a:srgbClr val="9998FF"/>
                </a:solidFill>
                <a:latin typeface="Barlow"/>
                <a:ea typeface="Barlow"/>
                <a:cs typeface="Barlow"/>
                <a:sym typeface="Barlow"/>
              </a:rPr>
              <a:t>Learn on Real Systems, Make Real Change</a:t>
            </a:r>
            <a:endParaRPr b="0" i="0" sz="4450" u="none" cap="none" strike="noStrike"/>
          </a:p>
        </p:txBody>
      </p:sp>
      <p:sp>
        <p:nvSpPr>
          <p:cNvPr id="258" name="Google Shape;258;p21"/>
          <p:cNvSpPr/>
          <p:nvPr/>
        </p:nvSpPr>
        <p:spPr>
          <a:xfrm>
            <a:off x="758309" y="3307794"/>
            <a:ext cx="4094917" cy="3714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Barlow"/>
              <a:buNone/>
            </a:pPr>
            <a:r>
              <a:rPr b="1" i="0" lang="en-US" sz="2200" u="none" cap="none" strike="noStrik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🛠️</a:t>
            </a:r>
            <a:r>
              <a:rPr b="1" i="0" lang="en-US" sz="2200" u="none" cap="none" strike="noStrike">
                <a:solidFill>
                  <a:srgbClr val="9998FF"/>
                </a:solidFill>
                <a:latin typeface="Barlow"/>
                <a:ea typeface="Barlow"/>
                <a:cs typeface="Barlow"/>
                <a:sym typeface="Barlow"/>
              </a:rPr>
              <a:t> Technical Skills You'll Master:</a:t>
            </a:r>
            <a:endParaRPr b="0" i="0" sz="2200" u="none" cap="none" strike="noStrike"/>
          </a:p>
        </p:txBody>
      </p:sp>
      <p:sp>
        <p:nvSpPr>
          <p:cNvPr id="259" name="Google Shape;259;p21"/>
          <p:cNvSpPr/>
          <p:nvPr/>
        </p:nvSpPr>
        <p:spPr>
          <a:xfrm>
            <a:off x="758309" y="3895844"/>
            <a:ext cx="6292572" cy="3467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EEEFF5"/>
              </a:buClr>
              <a:buSzPts val="1700"/>
              <a:buFont typeface="Montserrat"/>
              <a:buChar char="•"/>
            </a:pPr>
            <a:r>
              <a:rPr b="0" i="0" lang="en-US" sz="1700" u="none" cap="none" strike="noStrike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rPr>
              <a:t>APIs: The Graph, Snapshot, Open Data Portals</a:t>
            </a:r>
            <a:endParaRPr b="0" i="0" sz="1700" u="none" cap="none" strike="noStrike"/>
          </a:p>
        </p:txBody>
      </p:sp>
      <p:sp>
        <p:nvSpPr>
          <p:cNvPr id="260" name="Google Shape;260;p21"/>
          <p:cNvSpPr/>
          <p:nvPr/>
        </p:nvSpPr>
        <p:spPr>
          <a:xfrm>
            <a:off x="758309" y="4318278"/>
            <a:ext cx="6292572" cy="3467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EEEFF5"/>
              </a:buClr>
              <a:buSzPts val="1700"/>
              <a:buFont typeface="Montserrat"/>
              <a:buChar char="•"/>
            </a:pPr>
            <a:r>
              <a:rPr b="0" i="0" lang="en-US" sz="1700" u="none" cap="none" strike="noStrike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rPr>
              <a:t>Languages: Python, React, GraphQL</a:t>
            </a:r>
            <a:endParaRPr b="0" i="0" sz="1700" u="none" cap="none" strike="noStrike"/>
          </a:p>
        </p:txBody>
      </p:sp>
      <p:sp>
        <p:nvSpPr>
          <p:cNvPr id="261" name="Google Shape;261;p21"/>
          <p:cNvSpPr/>
          <p:nvPr/>
        </p:nvSpPr>
        <p:spPr>
          <a:xfrm>
            <a:off x="758309" y="4740712"/>
            <a:ext cx="6292572" cy="3467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EEEFF5"/>
              </a:buClr>
              <a:buSzPts val="1700"/>
              <a:buFont typeface="Montserrat"/>
              <a:buChar char="•"/>
            </a:pPr>
            <a:r>
              <a:rPr b="0" i="0" lang="en-US" sz="1700" u="none" cap="none" strike="noStrike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rPr>
              <a:t>Tools: Dune Analytics, NLP libraries</a:t>
            </a:r>
            <a:endParaRPr b="0" i="0" sz="1700" u="none" cap="none" strike="noStrike"/>
          </a:p>
        </p:txBody>
      </p:sp>
      <p:sp>
        <p:nvSpPr>
          <p:cNvPr id="262" name="Google Shape;262;p21"/>
          <p:cNvSpPr/>
          <p:nvPr/>
        </p:nvSpPr>
        <p:spPr>
          <a:xfrm>
            <a:off x="758309" y="5163145"/>
            <a:ext cx="6292572" cy="3467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EEEFF5"/>
              </a:buClr>
              <a:buSzPts val="1700"/>
              <a:buFont typeface="Montserrat"/>
              <a:buChar char="•"/>
            </a:pPr>
            <a:r>
              <a:rPr b="0" i="0" lang="en-US" sz="1700" u="none" cap="none" strike="noStrike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rPr>
              <a:t>Methods: Time-series analysis, sentiment analysis</a:t>
            </a:r>
            <a:endParaRPr b="0" i="0" sz="1700" u="none" cap="none" strike="noStrike"/>
          </a:p>
        </p:txBody>
      </p:sp>
      <p:sp>
        <p:nvSpPr>
          <p:cNvPr id="263" name="Google Shape;263;p21"/>
          <p:cNvSpPr/>
          <p:nvPr/>
        </p:nvSpPr>
        <p:spPr>
          <a:xfrm>
            <a:off x="7587139" y="3307794"/>
            <a:ext cx="2854404" cy="3714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Barlow"/>
              <a:buNone/>
            </a:pPr>
            <a:r>
              <a:rPr b="1" i="0" lang="en-US" sz="2200" u="none" cap="none" strike="noStrik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🌍</a:t>
            </a:r>
            <a:r>
              <a:rPr b="1" i="0" lang="en-US" sz="2200" u="none" cap="none" strike="noStrike">
                <a:solidFill>
                  <a:srgbClr val="9998FF"/>
                </a:solidFill>
                <a:latin typeface="Barlow"/>
                <a:ea typeface="Barlow"/>
                <a:cs typeface="Barlow"/>
                <a:sym typeface="Barlow"/>
              </a:rPr>
              <a:t> Real-World Impact:</a:t>
            </a:r>
            <a:endParaRPr b="0" i="0" sz="2200" u="none" cap="none" strike="noStrike"/>
          </a:p>
        </p:txBody>
      </p:sp>
      <p:sp>
        <p:nvSpPr>
          <p:cNvPr id="264" name="Google Shape;264;p21"/>
          <p:cNvSpPr/>
          <p:nvPr/>
        </p:nvSpPr>
        <p:spPr>
          <a:xfrm>
            <a:off x="7587139" y="3895844"/>
            <a:ext cx="6292572" cy="3467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EEEFF5"/>
              </a:buClr>
              <a:buSzPts val="1700"/>
              <a:buFont typeface="Montserrat"/>
              <a:buChar char="•"/>
            </a:pPr>
            <a:r>
              <a:rPr b="0" i="0" lang="en-US" sz="1700" u="none" cap="none" strike="noStrike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rPr>
              <a:t>Analyze: 50,000 people governing $1B+ in DeFi</a:t>
            </a:r>
            <a:endParaRPr b="0" i="0" sz="1700" u="none" cap="none" strike="noStrike"/>
          </a:p>
        </p:txBody>
      </p:sp>
      <p:sp>
        <p:nvSpPr>
          <p:cNvPr id="265" name="Google Shape;265;p21"/>
          <p:cNvSpPr/>
          <p:nvPr/>
        </p:nvSpPr>
        <p:spPr>
          <a:xfrm>
            <a:off x="7587139" y="4318278"/>
            <a:ext cx="6292572" cy="3467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EEEFF5"/>
              </a:buClr>
              <a:buSzPts val="1700"/>
              <a:buFont typeface="Montserrat"/>
              <a:buChar char="•"/>
            </a:pPr>
            <a:r>
              <a:rPr b="0" i="0" lang="en-US" sz="1700" u="none" cap="none" strike="noStrike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rPr>
              <a:t>Compare: Digital vs. paper voting in real elections</a:t>
            </a:r>
            <a:endParaRPr b="0" i="0" sz="1700" u="none" cap="none" strike="noStrike"/>
          </a:p>
        </p:txBody>
      </p:sp>
      <p:sp>
        <p:nvSpPr>
          <p:cNvPr id="266" name="Google Shape;266;p21"/>
          <p:cNvSpPr/>
          <p:nvPr/>
        </p:nvSpPr>
        <p:spPr>
          <a:xfrm>
            <a:off x="7587139" y="4740712"/>
            <a:ext cx="6292572" cy="3467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EEEFF5"/>
              </a:buClr>
              <a:buSzPts val="1700"/>
              <a:buFont typeface="Montserrat"/>
              <a:buChar char="•"/>
            </a:pPr>
            <a:r>
              <a:rPr b="0" i="0" lang="en-US" sz="1700" u="none" cap="none" strike="noStrike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rPr>
              <a:t>Discover: What builds trust in democracy</a:t>
            </a:r>
            <a:endParaRPr b="0" i="0" sz="1700" u="none" cap="none" strike="noStrike"/>
          </a:p>
        </p:txBody>
      </p:sp>
      <p:sp>
        <p:nvSpPr>
          <p:cNvPr id="267" name="Google Shape;267;p21"/>
          <p:cNvSpPr/>
          <p:nvPr/>
        </p:nvSpPr>
        <p:spPr>
          <a:xfrm>
            <a:off x="7587139" y="5163145"/>
            <a:ext cx="6292572" cy="3467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EEEFF5"/>
              </a:buClr>
              <a:buSzPts val="1700"/>
              <a:buFont typeface="Montserrat"/>
              <a:buChar char="•"/>
            </a:pPr>
            <a:r>
              <a:rPr b="0" i="0" lang="en-US" sz="1700" u="none" cap="none" strike="noStrike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rPr>
              <a:t>Design: The future of citizen participation</a:t>
            </a:r>
            <a:endParaRPr b="0" i="0" sz="1700" u="none" cap="none" strike="noStrike"/>
          </a:p>
        </p:txBody>
      </p:sp>
      <p:sp>
        <p:nvSpPr>
          <p:cNvPr id="268" name="Google Shape;268;p21"/>
          <p:cNvSpPr/>
          <p:nvPr/>
        </p:nvSpPr>
        <p:spPr>
          <a:xfrm>
            <a:off x="758309" y="5829300"/>
            <a:ext cx="13113782" cy="3467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EEEFF5"/>
              </a:buClr>
              <a:buSzPts val="1700"/>
              <a:buFont typeface="Montserrat"/>
              <a:buNone/>
            </a:pPr>
            <a:r>
              <a:rPr b="1" i="0" lang="en-US" sz="1700" u="none" cap="none" strike="noStrike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rPr>
              <a:t>Your Advantage:</a:t>
            </a:r>
            <a:r>
              <a:rPr b="0" i="0" lang="en-US" sz="1700" u="none" cap="none" strike="noStrike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rPr>
              <a:t> You'll analyze systems managing $2bn+ value in DeFi protocols and millions of votes.</a:t>
            </a:r>
            <a:endParaRPr b="0" i="0" sz="1700" u="none" cap="none" strike="noStrike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